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3"/>
  </p:notesMasterIdLst>
  <p:handoutMasterIdLst>
    <p:handoutMasterId r:id="rId4"/>
  </p:handoutMasterIdLst>
  <p:sldIdLst>
    <p:sldId id="260" r:id="rId2"/>
  </p:sldIdLst>
  <p:sldSz cx="43891200" cy="32918400"/>
  <p:notesSz cx="7010400" cy="9296400"/>
  <p:defaultTextStyle>
    <a:defPPr>
      <a:defRPr lang="en-US"/>
    </a:defPPr>
    <a:lvl1pPr marL="0" algn="l" defTabSz="4387718" rtl="0" eaLnBrk="1" latinLnBrk="0" hangingPunct="1">
      <a:defRPr sz="8600" kern="1200">
        <a:solidFill>
          <a:schemeClr val="tx1"/>
        </a:solidFill>
        <a:latin typeface="+mn-lt"/>
        <a:ea typeface="+mn-ea"/>
        <a:cs typeface="+mn-cs"/>
      </a:defRPr>
    </a:lvl1pPr>
    <a:lvl2pPr marL="2193859" algn="l" defTabSz="4387718" rtl="0" eaLnBrk="1" latinLnBrk="0" hangingPunct="1">
      <a:defRPr sz="8600" kern="1200">
        <a:solidFill>
          <a:schemeClr val="tx1"/>
        </a:solidFill>
        <a:latin typeface="+mn-lt"/>
        <a:ea typeface="+mn-ea"/>
        <a:cs typeface="+mn-cs"/>
      </a:defRPr>
    </a:lvl2pPr>
    <a:lvl3pPr marL="4387718" algn="l" defTabSz="4387718" rtl="0" eaLnBrk="1" latinLnBrk="0" hangingPunct="1">
      <a:defRPr sz="8600" kern="1200">
        <a:solidFill>
          <a:schemeClr val="tx1"/>
        </a:solidFill>
        <a:latin typeface="+mn-lt"/>
        <a:ea typeface="+mn-ea"/>
        <a:cs typeface="+mn-cs"/>
      </a:defRPr>
    </a:lvl3pPr>
    <a:lvl4pPr marL="6581578" algn="l" defTabSz="4387718" rtl="0" eaLnBrk="1" latinLnBrk="0" hangingPunct="1">
      <a:defRPr sz="8600" kern="1200">
        <a:solidFill>
          <a:schemeClr val="tx1"/>
        </a:solidFill>
        <a:latin typeface="+mn-lt"/>
        <a:ea typeface="+mn-ea"/>
        <a:cs typeface="+mn-cs"/>
      </a:defRPr>
    </a:lvl4pPr>
    <a:lvl5pPr marL="8775432" algn="l" defTabSz="4387718" rtl="0" eaLnBrk="1" latinLnBrk="0" hangingPunct="1">
      <a:defRPr sz="8600" kern="1200">
        <a:solidFill>
          <a:schemeClr val="tx1"/>
        </a:solidFill>
        <a:latin typeface="+mn-lt"/>
        <a:ea typeface="+mn-ea"/>
        <a:cs typeface="+mn-cs"/>
      </a:defRPr>
    </a:lvl5pPr>
    <a:lvl6pPr marL="10969286" algn="l" defTabSz="4387718" rtl="0" eaLnBrk="1" latinLnBrk="0" hangingPunct="1">
      <a:defRPr sz="8600" kern="1200">
        <a:solidFill>
          <a:schemeClr val="tx1"/>
        </a:solidFill>
        <a:latin typeface="+mn-lt"/>
        <a:ea typeface="+mn-ea"/>
        <a:cs typeface="+mn-cs"/>
      </a:defRPr>
    </a:lvl6pPr>
    <a:lvl7pPr marL="13163146" algn="l" defTabSz="4387718" rtl="0" eaLnBrk="1" latinLnBrk="0" hangingPunct="1">
      <a:defRPr sz="8600" kern="1200">
        <a:solidFill>
          <a:schemeClr val="tx1"/>
        </a:solidFill>
        <a:latin typeface="+mn-lt"/>
        <a:ea typeface="+mn-ea"/>
        <a:cs typeface="+mn-cs"/>
      </a:defRPr>
    </a:lvl7pPr>
    <a:lvl8pPr marL="15357005" algn="l" defTabSz="4387718" rtl="0" eaLnBrk="1" latinLnBrk="0" hangingPunct="1">
      <a:defRPr sz="8600" kern="1200">
        <a:solidFill>
          <a:schemeClr val="tx1"/>
        </a:solidFill>
        <a:latin typeface="+mn-lt"/>
        <a:ea typeface="+mn-ea"/>
        <a:cs typeface="+mn-cs"/>
      </a:defRPr>
    </a:lvl8pPr>
    <a:lvl9pPr marL="17550864" algn="l" defTabSz="4387718"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A7A7"/>
    <a:srgbClr val="FF9F9F"/>
    <a:srgbClr val="FF0000"/>
    <a:srgbClr val="FF6600"/>
    <a:srgbClr val="CC99FF"/>
    <a:srgbClr val="FFFFCC"/>
    <a:srgbClr val="FF3399"/>
    <a:srgbClr val="FF66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18" d="100"/>
          <a:sy n="18" d="100"/>
        </p:scale>
        <p:origin x="1805" y="125"/>
      </p:cViewPr>
      <p:guideLst>
        <p:guide orient="horz" pos="10368"/>
        <p:guide pos="13824"/>
      </p:guideLst>
    </p:cSldViewPr>
  </p:slideViewPr>
  <p:notesTextViewPr>
    <p:cViewPr>
      <p:scale>
        <a:sx n="1" d="1"/>
        <a:sy n="1" d="1"/>
      </p:scale>
      <p:origin x="0" y="0"/>
    </p:cViewPr>
  </p:notesTextViewPr>
  <p:notesViewPr>
    <p:cSldViewPr snapToGrid="0" showGuides="1">
      <p:cViewPr varScale="1">
        <p:scale>
          <a:sx n="72" d="100"/>
          <a:sy n="72" d="100"/>
        </p:scale>
        <p:origin x="-3030"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21BB4-E11F-4E50-8F6E-15E763F88B6C}" type="doc">
      <dgm:prSet loTypeId="urn:microsoft.com/office/officeart/2005/8/layout/process1" loCatId="process" qsTypeId="urn:microsoft.com/office/officeart/2005/8/quickstyle/simple1" qsCatId="simple" csTypeId="urn:microsoft.com/office/officeart/2005/8/colors/accent5_2" csCatId="accent5" phldr="1"/>
      <dgm:spPr/>
    </dgm:pt>
    <dgm:pt modelId="{3CC771F5-D9A6-4B4C-A145-FC2D348A3969}">
      <dgm:prSet phldrT="[Text]"/>
      <dgm:spPr/>
      <dgm:t>
        <a:bodyPr/>
        <a:lstStyle/>
        <a:p>
          <a:r>
            <a:rPr lang="en-US" dirty="0"/>
            <a:t>V – Blender</a:t>
          </a:r>
        </a:p>
      </dgm:t>
    </dgm:pt>
    <dgm:pt modelId="{87363987-EE19-46F3-9BC2-7D99C458A283}" type="parTrans" cxnId="{BBC4A820-18E4-46E3-AA78-7D54A12EE071}">
      <dgm:prSet/>
      <dgm:spPr/>
      <dgm:t>
        <a:bodyPr/>
        <a:lstStyle/>
        <a:p>
          <a:endParaRPr lang="en-US"/>
        </a:p>
      </dgm:t>
    </dgm:pt>
    <dgm:pt modelId="{905AC501-ADDB-47DE-B6C0-D2C6AC01EA3F}" type="sibTrans" cxnId="{BBC4A820-18E4-46E3-AA78-7D54A12EE071}">
      <dgm:prSet/>
      <dgm:spPr>
        <a:solidFill>
          <a:schemeClr val="accent5"/>
        </a:solidFill>
        <a:ln>
          <a:solidFill>
            <a:schemeClr val="accent5"/>
          </a:solidFill>
        </a:ln>
      </dgm:spPr>
      <dgm:t>
        <a:bodyPr/>
        <a:lstStyle/>
        <a:p>
          <a:endParaRPr lang="en-US" dirty="0"/>
        </a:p>
      </dgm:t>
    </dgm:pt>
    <dgm:pt modelId="{40572052-2498-43DA-8040-2D3997CCD36E}">
      <dgm:prSet phldrT="[Text]"/>
      <dgm:spPr/>
      <dgm:t>
        <a:bodyPr/>
        <a:lstStyle/>
        <a:p>
          <a:r>
            <a:rPr lang="en-US" dirty="0"/>
            <a:t>Volumetric Screw feeder</a:t>
          </a:r>
        </a:p>
      </dgm:t>
    </dgm:pt>
    <dgm:pt modelId="{3CC10A26-190E-47B1-AC44-43451D4DA459}" type="parTrans" cxnId="{17B74FFE-4675-45D5-9E3A-3428B9830F5E}">
      <dgm:prSet/>
      <dgm:spPr/>
      <dgm:t>
        <a:bodyPr/>
        <a:lstStyle/>
        <a:p>
          <a:endParaRPr lang="en-US"/>
        </a:p>
      </dgm:t>
    </dgm:pt>
    <dgm:pt modelId="{B9BF9DEE-754A-4034-AD27-3C2693308086}" type="sibTrans" cxnId="{17B74FFE-4675-45D5-9E3A-3428B9830F5E}">
      <dgm:prSet/>
      <dgm:spPr>
        <a:solidFill>
          <a:schemeClr val="accent5"/>
        </a:solidFill>
        <a:ln>
          <a:solidFill>
            <a:schemeClr val="accent5"/>
          </a:solidFill>
        </a:ln>
      </dgm:spPr>
      <dgm:t>
        <a:bodyPr/>
        <a:lstStyle/>
        <a:p>
          <a:endParaRPr lang="en-US"/>
        </a:p>
      </dgm:t>
    </dgm:pt>
    <dgm:pt modelId="{A3965984-8CA1-4220-BE04-23DB1971BA58}">
      <dgm:prSet phldrT="[Text]"/>
      <dgm:spPr/>
      <dgm:t>
        <a:bodyPr/>
        <a:lstStyle/>
        <a:p>
          <a:r>
            <a:rPr lang="en-US" dirty="0"/>
            <a:t>Comil</a:t>
          </a:r>
        </a:p>
      </dgm:t>
    </dgm:pt>
    <dgm:pt modelId="{6AFEA487-287E-4E75-93C3-6EF25D628975}" type="parTrans" cxnId="{8811AC8F-374C-44F7-9BB7-6E7D672496DB}">
      <dgm:prSet/>
      <dgm:spPr/>
      <dgm:t>
        <a:bodyPr/>
        <a:lstStyle/>
        <a:p>
          <a:endParaRPr lang="en-US"/>
        </a:p>
      </dgm:t>
    </dgm:pt>
    <dgm:pt modelId="{F95E3528-85BF-4A40-8174-047C6386B394}" type="sibTrans" cxnId="{8811AC8F-374C-44F7-9BB7-6E7D672496DB}">
      <dgm:prSet/>
      <dgm:spPr/>
      <dgm:t>
        <a:bodyPr/>
        <a:lstStyle/>
        <a:p>
          <a:endParaRPr lang="en-US"/>
        </a:p>
      </dgm:t>
    </dgm:pt>
    <dgm:pt modelId="{F7F3DC22-6183-4488-9AD5-1AAD3C4164B2}" type="pres">
      <dgm:prSet presAssocID="{19821BB4-E11F-4E50-8F6E-15E763F88B6C}" presName="Name0" presStyleCnt="0">
        <dgm:presLayoutVars>
          <dgm:dir/>
          <dgm:resizeHandles val="exact"/>
        </dgm:presLayoutVars>
      </dgm:prSet>
      <dgm:spPr/>
    </dgm:pt>
    <dgm:pt modelId="{DC232A1E-FC26-4AEF-8830-336CB3986016}" type="pres">
      <dgm:prSet presAssocID="{3CC771F5-D9A6-4B4C-A145-FC2D348A3969}" presName="node" presStyleLbl="node1" presStyleIdx="0" presStyleCnt="3">
        <dgm:presLayoutVars>
          <dgm:bulletEnabled val="1"/>
        </dgm:presLayoutVars>
      </dgm:prSet>
      <dgm:spPr/>
    </dgm:pt>
    <dgm:pt modelId="{2ACCCA08-3606-4D40-9387-25EEDA63186E}" type="pres">
      <dgm:prSet presAssocID="{905AC501-ADDB-47DE-B6C0-D2C6AC01EA3F}" presName="sibTrans" presStyleLbl="sibTrans2D1" presStyleIdx="0" presStyleCnt="2"/>
      <dgm:spPr/>
    </dgm:pt>
    <dgm:pt modelId="{C4171D74-8DFA-4FA3-894E-1E7214F558AC}" type="pres">
      <dgm:prSet presAssocID="{905AC501-ADDB-47DE-B6C0-D2C6AC01EA3F}" presName="connectorText" presStyleLbl="sibTrans2D1" presStyleIdx="0" presStyleCnt="2"/>
      <dgm:spPr/>
    </dgm:pt>
    <dgm:pt modelId="{68402337-5733-4597-B180-BB743140F751}" type="pres">
      <dgm:prSet presAssocID="{40572052-2498-43DA-8040-2D3997CCD36E}" presName="node" presStyleLbl="node1" presStyleIdx="1" presStyleCnt="3">
        <dgm:presLayoutVars>
          <dgm:bulletEnabled val="1"/>
        </dgm:presLayoutVars>
      </dgm:prSet>
      <dgm:spPr/>
    </dgm:pt>
    <dgm:pt modelId="{78B3F14F-510B-4D90-A63C-A92721A84441}" type="pres">
      <dgm:prSet presAssocID="{B9BF9DEE-754A-4034-AD27-3C2693308086}" presName="sibTrans" presStyleLbl="sibTrans2D1" presStyleIdx="1" presStyleCnt="2"/>
      <dgm:spPr/>
    </dgm:pt>
    <dgm:pt modelId="{D1517248-D977-4484-B1B1-334A925CECB1}" type="pres">
      <dgm:prSet presAssocID="{B9BF9DEE-754A-4034-AD27-3C2693308086}" presName="connectorText" presStyleLbl="sibTrans2D1" presStyleIdx="1" presStyleCnt="2"/>
      <dgm:spPr/>
    </dgm:pt>
    <dgm:pt modelId="{6DCC4D88-B1BD-4C77-A66D-3385C14E3393}" type="pres">
      <dgm:prSet presAssocID="{A3965984-8CA1-4220-BE04-23DB1971BA58}" presName="node" presStyleLbl="node1" presStyleIdx="2" presStyleCnt="3">
        <dgm:presLayoutVars>
          <dgm:bulletEnabled val="1"/>
        </dgm:presLayoutVars>
      </dgm:prSet>
      <dgm:spPr/>
    </dgm:pt>
  </dgm:ptLst>
  <dgm:cxnLst>
    <dgm:cxn modelId="{0A7F980F-1C8C-4912-9134-4EC3702BDB33}" type="presOf" srcId="{40572052-2498-43DA-8040-2D3997CCD36E}" destId="{68402337-5733-4597-B180-BB743140F751}" srcOrd="0" destOrd="0" presId="urn:microsoft.com/office/officeart/2005/8/layout/process1"/>
    <dgm:cxn modelId="{BBC4A820-18E4-46E3-AA78-7D54A12EE071}" srcId="{19821BB4-E11F-4E50-8F6E-15E763F88B6C}" destId="{3CC771F5-D9A6-4B4C-A145-FC2D348A3969}" srcOrd="0" destOrd="0" parTransId="{87363987-EE19-46F3-9BC2-7D99C458A283}" sibTransId="{905AC501-ADDB-47DE-B6C0-D2C6AC01EA3F}"/>
    <dgm:cxn modelId="{D7760832-D893-4873-B420-1E80D9428AD1}" type="presOf" srcId="{3CC771F5-D9A6-4B4C-A145-FC2D348A3969}" destId="{DC232A1E-FC26-4AEF-8830-336CB3986016}" srcOrd="0" destOrd="0" presId="urn:microsoft.com/office/officeart/2005/8/layout/process1"/>
    <dgm:cxn modelId="{8CA02E35-2E93-4EE2-AEAB-53EF27C0BB55}" type="presOf" srcId="{19821BB4-E11F-4E50-8F6E-15E763F88B6C}" destId="{F7F3DC22-6183-4488-9AD5-1AAD3C4164B2}" srcOrd="0" destOrd="0" presId="urn:microsoft.com/office/officeart/2005/8/layout/process1"/>
    <dgm:cxn modelId="{5529643F-6B21-4C09-BB15-87A476D8DCA6}" type="presOf" srcId="{B9BF9DEE-754A-4034-AD27-3C2693308086}" destId="{78B3F14F-510B-4D90-A63C-A92721A84441}" srcOrd="0" destOrd="0" presId="urn:microsoft.com/office/officeart/2005/8/layout/process1"/>
    <dgm:cxn modelId="{5A1A4A6A-0B41-4030-95BF-E149B338D5F6}" type="presOf" srcId="{905AC501-ADDB-47DE-B6C0-D2C6AC01EA3F}" destId="{C4171D74-8DFA-4FA3-894E-1E7214F558AC}" srcOrd="1" destOrd="0" presId="urn:microsoft.com/office/officeart/2005/8/layout/process1"/>
    <dgm:cxn modelId="{BFD09870-615A-41E5-80AD-B746D9A0B218}" type="presOf" srcId="{B9BF9DEE-754A-4034-AD27-3C2693308086}" destId="{D1517248-D977-4484-B1B1-334A925CECB1}" srcOrd="1" destOrd="0" presId="urn:microsoft.com/office/officeart/2005/8/layout/process1"/>
    <dgm:cxn modelId="{8811AC8F-374C-44F7-9BB7-6E7D672496DB}" srcId="{19821BB4-E11F-4E50-8F6E-15E763F88B6C}" destId="{A3965984-8CA1-4220-BE04-23DB1971BA58}" srcOrd="2" destOrd="0" parTransId="{6AFEA487-287E-4E75-93C3-6EF25D628975}" sibTransId="{F95E3528-85BF-4A40-8174-047C6386B394}"/>
    <dgm:cxn modelId="{2BBDD6CC-DAD6-4324-B8B0-81F482981254}" type="presOf" srcId="{A3965984-8CA1-4220-BE04-23DB1971BA58}" destId="{6DCC4D88-B1BD-4C77-A66D-3385C14E3393}" srcOrd="0" destOrd="0" presId="urn:microsoft.com/office/officeart/2005/8/layout/process1"/>
    <dgm:cxn modelId="{376194F9-F28A-4998-A0F9-5ADC22DF8946}" type="presOf" srcId="{905AC501-ADDB-47DE-B6C0-D2C6AC01EA3F}" destId="{2ACCCA08-3606-4D40-9387-25EEDA63186E}" srcOrd="0" destOrd="0" presId="urn:microsoft.com/office/officeart/2005/8/layout/process1"/>
    <dgm:cxn modelId="{17B74FFE-4675-45D5-9E3A-3428B9830F5E}" srcId="{19821BB4-E11F-4E50-8F6E-15E763F88B6C}" destId="{40572052-2498-43DA-8040-2D3997CCD36E}" srcOrd="1" destOrd="0" parTransId="{3CC10A26-190E-47B1-AC44-43451D4DA459}" sibTransId="{B9BF9DEE-754A-4034-AD27-3C2693308086}"/>
    <dgm:cxn modelId="{4BCE5E60-E8A7-4B47-87BC-DDD8419DC4B6}" type="presParOf" srcId="{F7F3DC22-6183-4488-9AD5-1AAD3C4164B2}" destId="{DC232A1E-FC26-4AEF-8830-336CB3986016}" srcOrd="0" destOrd="0" presId="urn:microsoft.com/office/officeart/2005/8/layout/process1"/>
    <dgm:cxn modelId="{9D0EFA22-97E8-465D-8FA8-E392205CB77C}" type="presParOf" srcId="{F7F3DC22-6183-4488-9AD5-1AAD3C4164B2}" destId="{2ACCCA08-3606-4D40-9387-25EEDA63186E}" srcOrd="1" destOrd="0" presId="urn:microsoft.com/office/officeart/2005/8/layout/process1"/>
    <dgm:cxn modelId="{FAD9B75F-EE06-4990-8907-4D12024FE3CC}" type="presParOf" srcId="{2ACCCA08-3606-4D40-9387-25EEDA63186E}" destId="{C4171D74-8DFA-4FA3-894E-1E7214F558AC}" srcOrd="0" destOrd="0" presId="urn:microsoft.com/office/officeart/2005/8/layout/process1"/>
    <dgm:cxn modelId="{66A4D1CC-77F7-40E0-94B9-8BBDECA9AF0D}" type="presParOf" srcId="{F7F3DC22-6183-4488-9AD5-1AAD3C4164B2}" destId="{68402337-5733-4597-B180-BB743140F751}" srcOrd="2" destOrd="0" presId="urn:microsoft.com/office/officeart/2005/8/layout/process1"/>
    <dgm:cxn modelId="{EFDEF95D-D676-4EDE-BEB2-8A7DBBB1D158}" type="presParOf" srcId="{F7F3DC22-6183-4488-9AD5-1AAD3C4164B2}" destId="{78B3F14F-510B-4D90-A63C-A92721A84441}" srcOrd="3" destOrd="0" presId="urn:microsoft.com/office/officeart/2005/8/layout/process1"/>
    <dgm:cxn modelId="{47A2DEF4-CA84-4B57-956A-909325E85B8E}" type="presParOf" srcId="{78B3F14F-510B-4D90-A63C-A92721A84441}" destId="{D1517248-D977-4484-B1B1-334A925CECB1}" srcOrd="0" destOrd="0" presId="urn:microsoft.com/office/officeart/2005/8/layout/process1"/>
    <dgm:cxn modelId="{07908866-F0C6-4789-94E4-7B24F642D92E}" type="presParOf" srcId="{F7F3DC22-6183-4488-9AD5-1AAD3C4164B2}" destId="{6DCC4D88-B1BD-4C77-A66D-3385C14E3393}"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32A1E-FC26-4AEF-8830-336CB3986016}">
      <dsp:nvSpPr>
        <dsp:cNvPr id="0" name=""/>
        <dsp:cNvSpPr/>
      </dsp:nvSpPr>
      <dsp:spPr>
        <a:xfrm>
          <a:off x="10686" y="283111"/>
          <a:ext cx="3194023" cy="19164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V – Blender</a:t>
          </a:r>
        </a:p>
      </dsp:txBody>
      <dsp:txXfrm>
        <a:off x="66816" y="339241"/>
        <a:ext cx="3081763" cy="1804154"/>
      </dsp:txXfrm>
    </dsp:sp>
    <dsp:sp modelId="{2ACCCA08-3606-4D40-9387-25EEDA63186E}">
      <dsp:nvSpPr>
        <dsp:cNvPr id="0" name=""/>
        <dsp:cNvSpPr/>
      </dsp:nvSpPr>
      <dsp:spPr>
        <a:xfrm>
          <a:off x="3524112" y="845260"/>
          <a:ext cx="677132" cy="792117"/>
        </a:xfrm>
        <a:prstGeom prst="rightArrow">
          <a:avLst>
            <a:gd name="adj1" fmla="val 60000"/>
            <a:gd name="adj2" fmla="val 50000"/>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3524112" y="1003683"/>
        <a:ext cx="473992" cy="475271"/>
      </dsp:txXfrm>
    </dsp:sp>
    <dsp:sp modelId="{68402337-5733-4597-B180-BB743140F751}">
      <dsp:nvSpPr>
        <dsp:cNvPr id="0" name=""/>
        <dsp:cNvSpPr/>
      </dsp:nvSpPr>
      <dsp:spPr>
        <a:xfrm>
          <a:off x="4482319" y="283111"/>
          <a:ext cx="3194023" cy="19164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Volumetric Screw feeder</a:t>
          </a:r>
        </a:p>
      </dsp:txBody>
      <dsp:txXfrm>
        <a:off x="4538449" y="339241"/>
        <a:ext cx="3081763" cy="1804154"/>
      </dsp:txXfrm>
    </dsp:sp>
    <dsp:sp modelId="{78B3F14F-510B-4D90-A63C-A92721A84441}">
      <dsp:nvSpPr>
        <dsp:cNvPr id="0" name=""/>
        <dsp:cNvSpPr/>
      </dsp:nvSpPr>
      <dsp:spPr>
        <a:xfrm>
          <a:off x="7995745" y="845260"/>
          <a:ext cx="677132" cy="792117"/>
        </a:xfrm>
        <a:prstGeom prst="rightArrow">
          <a:avLst>
            <a:gd name="adj1" fmla="val 60000"/>
            <a:gd name="adj2" fmla="val 50000"/>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995745" y="1003683"/>
        <a:ext cx="473992" cy="475271"/>
      </dsp:txXfrm>
    </dsp:sp>
    <dsp:sp modelId="{6DCC4D88-B1BD-4C77-A66D-3385C14E3393}">
      <dsp:nvSpPr>
        <dsp:cNvPr id="0" name=""/>
        <dsp:cNvSpPr/>
      </dsp:nvSpPr>
      <dsp:spPr>
        <a:xfrm>
          <a:off x="8953952" y="283111"/>
          <a:ext cx="3194023" cy="19164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Comil</a:t>
          </a:r>
        </a:p>
      </dsp:txBody>
      <dsp:txXfrm>
        <a:off x="9010082" y="339241"/>
        <a:ext cx="3081763" cy="18041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833A259-4F42-4FE4-B344-20D3EDC3E9FB}" type="datetimeFigureOut">
              <a:rPr lang="en-US" smtClean="0"/>
              <a:t>9/12/2017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619EB1A-2FBB-4D66-99B2-FF8E87F435A0}" type="slidenum">
              <a:rPr lang="en-US" smtClean="0"/>
              <a:t>‹#›</a:t>
            </a:fld>
            <a:endParaRPr lang="en-US"/>
          </a:p>
        </p:txBody>
      </p:sp>
    </p:spTree>
    <p:extLst>
      <p:ext uri="{BB962C8B-B14F-4D97-AF65-F5344CB8AC3E}">
        <p14:creationId xmlns:p14="http://schemas.microsoft.com/office/powerpoint/2010/main" val="386915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768367-948E-487D-970B-352BF6CBC1EE}" type="datetimeFigureOut">
              <a:rPr lang="en-US" smtClean="0"/>
              <a:pPr/>
              <a:t>9/12/2017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7B7E4C-0358-4276-A881-0A5DB286DADE}" type="slidenum">
              <a:rPr lang="en-US" smtClean="0"/>
              <a:pPr/>
              <a:t>‹#›</a:t>
            </a:fld>
            <a:endParaRPr lang="en-US"/>
          </a:p>
        </p:txBody>
      </p:sp>
    </p:spTree>
    <p:extLst>
      <p:ext uri="{BB962C8B-B14F-4D97-AF65-F5344CB8AC3E}">
        <p14:creationId xmlns:p14="http://schemas.microsoft.com/office/powerpoint/2010/main" val="110511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7B7E4C-0358-4276-A881-0A5DB286DADE}" type="slidenum">
              <a:rPr lang="en-US" smtClean="0"/>
              <a:pPr/>
              <a:t>1</a:t>
            </a:fld>
            <a:endParaRPr lang="en-US"/>
          </a:p>
        </p:txBody>
      </p:sp>
    </p:spTree>
    <p:extLst>
      <p:ext uri="{BB962C8B-B14F-4D97-AF65-F5344CB8AC3E}">
        <p14:creationId xmlns:p14="http://schemas.microsoft.com/office/powerpoint/2010/main" val="339444243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9" name="Rectangle 38"/>
          <p:cNvSpPr/>
          <p:nvPr userDrawn="1"/>
        </p:nvSpPr>
        <p:spPr>
          <a:xfrm>
            <a:off x="15015410" y="4138863"/>
            <a:ext cx="14149136" cy="28779537"/>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2" name="Title 1"/>
          <p:cNvSpPr>
            <a:spLocks noGrp="1"/>
          </p:cNvSpPr>
          <p:nvPr>
            <p:ph type="title"/>
          </p:nvPr>
        </p:nvSpPr>
        <p:spPr>
          <a:xfrm>
            <a:off x="4832688" y="-164424"/>
            <a:ext cx="34518600" cy="2514540"/>
          </a:xfrm>
        </p:spPr>
        <p:txBody>
          <a:bodyPr>
            <a:normAutofit/>
          </a:bodyPr>
          <a:lstStyle>
            <a:lvl1pPr algn="l">
              <a:defRPr sz="7200">
                <a:solidFill>
                  <a:schemeClr val="bg1"/>
                </a:solidFill>
              </a:defRPr>
            </a:lvl1pPr>
          </a:lstStyle>
          <a:p>
            <a:r>
              <a:rPr lang="en-US" dirty="0"/>
              <a:t>Click to edit Master title style</a:t>
            </a:r>
          </a:p>
        </p:txBody>
      </p:sp>
      <p:sp>
        <p:nvSpPr>
          <p:cNvPr id="31" name="Text Placeholder 6"/>
          <p:cNvSpPr>
            <a:spLocks noGrp="1"/>
          </p:cNvSpPr>
          <p:nvPr>
            <p:ph type="body" sz="quarter" idx="36"/>
          </p:nvPr>
        </p:nvSpPr>
        <p:spPr bwMode="auto">
          <a:xfrm>
            <a:off x="4832688" y="2867533"/>
            <a:ext cx="34518600" cy="1219199"/>
          </a:xfrm>
        </p:spPr>
        <p:txBody>
          <a:bodyPr>
            <a:noAutofit/>
          </a:bodyPr>
          <a:lstStyle>
            <a:lvl1pPr marL="0" indent="0" algn="l">
              <a:spcBef>
                <a:spcPts val="0"/>
              </a:spcBef>
              <a:buNone/>
              <a:defRPr sz="5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sz="2400" b="0">
                <a:solidFill>
                  <a:schemeClr val="accent1"/>
                </a:solidFill>
                <a:latin typeface="Antique Olive" panose="020B0603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p>
            <a:fld id="{10BABBB3-D622-47AF-88D8-4EE355F78272}" type="slidenum">
              <a:rPr lang="en-US" smtClean="0"/>
              <a:pPr/>
              <a:t>‹#›</a:t>
            </a:fld>
            <a:endParaRPr lang="en-US"/>
          </a:p>
        </p:txBody>
      </p:sp>
      <p:sp>
        <p:nvSpPr>
          <p:cNvPr id="7" name="Text Placeholder 6"/>
          <p:cNvSpPr>
            <a:spLocks noGrp="1"/>
          </p:cNvSpPr>
          <p:nvPr>
            <p:ph type="body" sz="quarter" idx="13" hasCustomPrompt="1"/>
          </p:nvPr>
        </p:nvSpPr>
        <p:spPr>
          <a:xfrm>
            <a:off x="1215118" y="4408380"/>
            <a:ext cx="13339075" cy="685800"/>
          </a:xfrm>
          <a:prstGeom prst="round1Rect">
            <a:avLst/>
          </a:prstGeom>
          <a:solidFill>
            <a:schemeClr val="accent5"/>
          </a:solidFill>
        </p:spPr>
        <p:txBody>
          <a:bodyPr lIns="365760" anchor="ctr">
            <a:noAutofit/>
          </a:bodyPr>
          <a:lstStyle>
            <a:lvl1pPr marL="0" indent="0" algn="ctr">
              <a:spcBef>
                <a:spcPts val="0"/>
              </a:spcBef>
              <a:buNone/>
              <a:defRPr sz="4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Goals and Deliverables</a:t>
            </a:r>
          </a:p>
        </p:txBody>
      </p:sp>
      <p:sp>
        <p:nvSpPr>
          <p:cNvPr id="19" name="Content Placeholder 17"/>
          <p:cNvSpPr>
            <a:spLocks noGrp="1"/>
          </p:cNvSpPr>
          <p:nvPr>
            <p:ph sz="quarter" idx="24" hasCustomPrompt="1"/>
          </p:nvPr>
        </p:nvSpPr>
        <p:spPr>
          <a:xfrm>
            <a:off x="1215118" y="5109420"/>
            <a:ext cx="13339081" cy="6934200"/>
          </a:xfrm>
        </p:spPr>
        <p:txBody>
          <a:bodyPr lIns="365760" tIns="182880"/>
          <a:lstStyle>
            <a:lvl1pPr>
              <a:buClr>
                <a:schemeClr val="tx2"/>
              </a:buClr>
              <a:defRPr sz="3200" baseline="0">
                <a:solidFill>
                  <a:srgbClr val="000000"/>
                </a:solidFill>
              </a:defRPr>
            </a:lvl1pPr>
            <a:lvl2pPr>
              <a:buClr>
                <a:schemeClr val="tx2"/>
              </a:buClr>
              <a:defRPr sz="2800">
                <a:solidFill>
                  <a:srgbClr val="000000"/>
                </a:solidFill>
              </a:defRPr>
            </a:lvl2pPr>
            <a:lvl3pPr>
              <a:buClr>
                <a:schemeClr val="tx2"/>
              </a:buClr>
              <a:defRPr sz="2800">
                <a:solidFill>
                  <a:srgbClr val="000000"/>
                </a:solidFill>
              </a:defRPr>
            </a:lvl3pPr>
            <a:lvl4pPr>
              <a:buClr>
                <a:schemeClr val="tx2"/>
              </a:buClr>
              <a:defRPr sz="2800">
                <a:solidFill>
                  <a:srgbClr val="000000"/>
                </a:solidFill>
              </a:defRPr>
            </a:lvl4pPr>
            <a:lvl5pPr>
              <a:buClr>
                <a:schemeClr val="tx2"/>
              </a:buClr>
              <a:defRPr sz="2800">
                <a:solidFill>
                  <a:srgbClr val="000000"/>
                </a:solidFill>
              </a:defRPr>
            </a:lvl5pPr>
            <a:lvl6pPr>
              <a:buClr>
                <a:schemeClr val="tx2"/>
              </a:buClr>
              <a:defRPr sz="2800">
                <a:solidFill>
                  <a:srgbClr val="000000"/>
                </a:solidFill>
              </a:defRPr>
            </a:lvl6pPr>
            <a:lvl7pPr>
              <a:buClr>
                <a:schemeClr val="tx2"/>
              </a:buClr>
              <a:defRPr sz="2800">
                <a:solidFill>
                  <a:srgbClr val="000000"/>
                </a:solidFill>
              </a:defRPr>
            </a:lvl7pPr>
            <a:lvl8pPr>
              <a:buClr>
                <a:schemeClr val="tx2"/>
              </a:buClr>
              <a:defRPr sz="2800">
                <a:solidFill>
                  <a:srgbClr val="000000"/>
                </a:solidFill>
              </a:defRPr>
            </a:lvl8pPr>
            <a:lvl9pPr>
              <a:buClr>
                <a:schemeClr val="tx2"/>
              </a:buClr>
              <a:defRPr sz="2800">
                <a:solidFill>
                  <a:srgbClr val="000000"/>
                </a:solidFill>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215118" y="13348326"/>
            <a:ext cx="13339075" cy="685800"/>
          </a:xfrm>
          <a:prstGeom prst="round1Rect">
            <a:avLst/>
          </a:prstGeom>
          <a:solidFill>
            <a:schemeClr val="accent5"/>
          </a:solidFill>
          <a:ln>
            <a:solidFill>
              <a:schemeClr val="accent2"/>
            </a:solidFill>
          </a:ln>
        </p:spPr>
        <p:txBody>
          <a:bodyPr lIns="365760" anchor="ctr">
            <a:noAutofit/>
          </a:bodyPr>
          <a:lstStyle>
            <a:lvl1pPr marL="0" indent="0" algn="ctr">
              <a:spcBef>
                <a:spcPts val="0"/>
              </a:spcBef>
              <a:buNone/>
              <a:defRPr sz="4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Descriptions</a:t>
            </a:r>
          </a:p>
        </p:txBody>
      </p:sp>
      <p:sp>
        <p:nvSpPr>
          <p:cNvPr id="20" name="Content Placeholder 17"/>
          <p:cNvSpPr>
            <a:spLocks noGrp="1"/>
          </p:cNvSpPr>
          <p:nvPr>
            <p:ph sz="quarter" idx="25" hasCustomPrompt="1"/>
          </p:nvPr>
        </p:nvSpPr>
        <p:spPr>
          <a:xfrm>
            <a:off x="1215118" y="14043845"/>
            <a:ext cx="13339081" cy="9189145"/>
          </a:xfrm>
        </p:spPr>
        <p:txBody>
          <a:bodyPr lIns="365760" tIns="182880"/>
          <a:lstStyle>
            <a:lvl1pPr>
              <a:buClr>
                <a:schemeClr val="tx2"/>
              </a:buClr>
              <a:defRPr sz="3200" baseline="0">
                <a:solidFill>
                  <a:srgbClr val="000000"/>
                </a:solidFill>
              </a:defRPr>
            </a:lvl1pPr>
            <a:lvl2pPr>
              <a:buClr>
                <a:schemeClr val="tx2"/>
              </a:buClr>
              <a:defRPr sz="2800">
                <a:solidFill>
                  <a:srgbClr val="000000"/>
                </a:solidFill>
              </a:defRPr>
            </a:lvl2pPr>
            <a:lvl3pPr>
              <a:buClr>
                <a:schemeClr val="tx2"/>
              </a:buClr>
              <a:defRPr sz="2800">
                <a:solidFill>
                  <a:srgbClr val="000000"/>
                </a:solidFill>
              </a:defRPr>
            </a:lvl3pPr>
            <a:lvl4pPr>
              <a:buClr>
                <a:schemeClr val="tx2"/>
              </a:buClr>
              <a:defRPr sz="2800">
                <a:solidFill>
                  <a:srgbClr val="000000"/>
                </a:solidFill>
              </a:defRPr>
            </a:lvl4pPr>
            <a:lvl5pPr>
              <a:buClr>
                <a:schemeClr val="tx2"/>
              </a:buClr>
              <a:defRPr sz="2800">
                <a:solidFill>
                  <a:srgbClr val="000000"/>
                </a:solidFill>
              </a:defRPr>
            </a:lvl5pPr>
            <a:lvl6pPr>
              <a:buClr>
                <a:schemeClr val="tx2"/>
              </a:buClr>
              <a:defRPr sz="2800">
                <a:solidFill>
                  <a:srgbClr val="000000"/>
                </a:solidFill>
              </a:defRPr>
            </a:lvl6pPr>
            <a:lvl7pPr>
              <a:buClr>
                <a:schemeClr val="tx2"/>
              </a:buClr>
              <a:defRPr sz="2800">
                <a:solidFill>
                  <a:srgbClr val="000000"/>
                </a:solidFill>
              </a:defRPr>
            </a:lvl7pPr>
            <a:lvl8pPr>
              <a:buClr>
                <a:schemeClr val="tx2"/>
              </a:buClr>
              <a:defRPr sz="2800">
                <a:solidFill>
                  <a:srgbClr val="000000"/>
                </a:solidFill>
              </a:defRPr>
            </a:lvl8pPr>
            <a:lvl9pPr>
              <a:buClr>
                <a:schemeClr val="tx2"/>
              </a:buClr>
              <a:defRPr sz="2800">
                <a:solidFill>
                  <a:srgbClr val="000000"/>
                </a:solidFill>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215118" y="23858634"/>
            <a:ext cx="13339075" cy="685800"/>
          </a:xfrm>
          <a:prstGeom prst="round1Rect">
            <a:avLst/>
          </a:prstGeom>
          <a:solidFill>
            <a:schemeClr val="accent5"/>
          </a:solidFill>
          <a:ln>
            <a:solidFill>
              <a:schemeClr val="accent2"/>
            </a:solidFill>
          </a:ln>
        </p:spPr>
        <p:txBody>
          <a:bodyPr lIns="365760" anchor="ctr">
            <a:noAutofit/>
          </a:bodyPr>
          <a:lstStyle>
            <a:lvl1pPr marL="0" indent="0" algn="ctr">
              <a:spcBef>
                <a:spcPts val="0"/>
              </a:spcBef>
              <a:buNone/>
              <a:defRPr sz="4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materials</a:t>
            </a:r>
          </a:p>
        </p:txBody>
      </p:sp>
      <p:sp>
        <p:nvSpPr>
          <p:cNvPr id="21" name="Content Placeholder 17"/>
          <p:cNvSpPr>
            <a:spLocks noGrp="1"/>
          </p:cNvSpPr>
          <p:nvPr>
            <p:ph sz="quarter" idx="26" hasCustomPrompt="1"/>
          </p:nvPr>
        </p:nvSpPr>
        <p:spPr>
          <a:xfrm>
            <a:off x="1215118" y="24544434"/>
            <a:ext cx="13339082" cy="4622800"/>
          </a:xfrm>
        </p:spPr>
        <p:txBody>
          <a:bodyPr lIns="365760" tIns="182880">
            <a:noAutofit/>
          </a:bodyPr>
          <a:lstStyle>
            <a:lvl1pPr>
              <a:buClr>
                <a:schemeClr val="tx2"/>
              </a:buClr>
              <a:defRPr sz="3200" baseline="0">
                <a:solidFill>
                  <a:srgbClr val="000000"/>
                </a:solidFill>
              </a:defRPr>
            </a:lvl1pPr>
            <a:lvl2pPr>
              <a:buClr>
                <a:schemeClr val="tx2"/>
              </a:buClr>
              <a:defRPr sz="2800">
                <a:solidFill>
                  <a:srgbClr val="000000"/>
                </a:solidFill>
              </a:defRPr>
            </a:lvl2pPr>
            <a:lvl3pPr>
              <a:buClr>
                <a:schemeClr val="tx2"/>
              </a:buClr>
              <a:defRPr sz="2800">
                <a:solidFill>
                  <a:srgbClr val="000000"/>
                </a:solidFill>
              </a:defRPr>
            </a:lvl3pPr>
            <a:lvl4pPr>
              <a:buClr>
                <a:schemeClr val="tx2"/>
              </a:buClr>
              <a:defRPr sz="2800">
                <a:solidFill>
                  <a:srgbClr val="000000"/>
                </a:solidFill>
              </a:defRPr>
            </a:lvl4pPr>
            <a:lvl5pPr>
              <a:buClr>
                <a:schemeClr val="tx2"/>
              </a:buClr>
              <a:defRPr sz="2800">
                <a:solidFill>
                  <a:srgbClr val="000000"/>
                </a:solidFill>
              </a:defRPr>
            </a:lvl5pPr>
            <a:lvl6pPr>
              <a:buClr>
                <a:schemeClr val="tx2"/>
              </a:buClr>
              <a:defRPr sz="2800">
                <a:solidFill>
                  <a:srgbClr val="000000"/>
                </a:solidFill>
              </a:defRPr>
            </a:lvl6pPr>
            <a:lvl7pPr>
              <a:buClr>
                <a:schemeClr val="tx2"/>
              </a:buClr>
              <a:defRPr sz="2800">
                <a:solidFill>
                  <a:srgbClr val="000000"/>
                </a:solidFill>
              </a:defRPr>
            </a:lvl7pPr>
            <a:lvl8pPr>
              <a:buClr>
                <a:schemeClr val="tx2"/>
              </a:buClr>
              <a:defRPr sz="2800">
                <a:solidFill>
                  <a:srgbClr val="000000"/>
                </a:solidFill>
              </a:defRPr>
            </a:lvl8pPr>
            <a:lvl9pPr>
              <a:buClr>
                <a:schemeClr val="tx2"/>
              </a:buClr>
              <a:defRPr sz="2800">
                <a:solidFill>
                  <a:srgbClr val="000000"/>
                </a:solidFill>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392400" y="4408380"/>
            <a:ext cx="13339075" cy="685800"/>
          </a:xfrm>
          <a:prstGeom prst="round1Rect">
            <a:avLst/>
          </a:prstGeom>
          <a:solidFill>
            <a:schemeClr val="accent5"/>
          </a:solidFill>
        </p:spPr>
        <p:txBody>
          <a:bodyPr lIns="365760" anchor="ctr">
            <a:noAutofit/>
          </a:bodyPr>
          <a:lstStyle>
            <a:lvl1pPr marL="0" indent="0" algn="ctr">
              <a:spcBef>
                <a:spcPts val="0"/>
              </a:spcBef>
              <a:buNone/>
              <a:defRPr sz="4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Method Development</a:t>
            </a:r>
          </a:p>
        </p:txBody>
      </p:sp>
      <p:sp>
        <p:nvSpPr>
          <p:cNvPr id="22" name="Content Placeholder 17"/>
          <p:cNvSpPr>
            <a:spLocks noGrp="1"/>
          </p:cNvSpPr>
          <p:nvPr>
            <p:ph sz="quarter" idx="27" hasCustomPrompt="1"/>
          </p:nvPr>
        </p:nvSpPr>
        <p:spPr>
          <a:xfrm>
            <a:off x="15392400" y="5109420"/>
            <a:ext cx="13339080" cy="5701453"/>
          </a:xfrm>
        </p:spPr>
        <p:txBody>
          <a:bodyPr lIns="365760" tIns="182880">
            <a:noAutofit/>
          </a:bodyPr>
          <a:lstStyle>
            <a:lvl1pPr>
              <a:buClr>
                <a:schemeClr val="tx2"/>
              </a:buClr>
              <a:defRPr sz="3200" baseline="0">
                <a:solidFill>
                  <a:srgbClr val="000000"/>
                </a:solidFill>
              </a:defRPr>
            </a:lvl1pPr>
            <a:lvl2pPr>
              <a:buClr>
                <a:schemeClr val="tx2"/>
              </a:buClr>
              <a:defRPr sz="2800">
                <a:solidFill>
                  <a:srgbClr val="000000"/>
                </a:solidFill>
              </a:defRPr>
            </a:lvl2pPr>
            <a:lvl3pPr>
              <a:buClr>
                <a:schemeClr val="tx2"/>
              </a:buClr>
              <a:defRPr sz="2800">
                <a:solidFill>
                  <a:srgbClr val="000000"/>
                </a:solidFill>
              </a:defRPr>
            </a:lvl3pPr>
            <a:lvl4pPr>
              <a:buClr>
                <a:schemeClr val="tx2"/>
              </a:buClr>
              <a:defRPr sz="2800">
                <a:solidFill>
                  <a:srgbClr val="000000"/>
                </a:solidFill>
              </a:defRPr>
            </a:lvl4pPr>
            <a:lvl5pPr>
              <a:buClr>
                <a:schemeClr val="tx2"/>
              </a:buClr>
              <a:defRPr sz="2800">
                <a:solidFill>
                  <a:srgbClr val="000000"/>
                </a:solidFill>
              </a:defRPr>
            </a:lvl5pPr>
            <a:lvl6pPr>
              <a:buClr>
                <a:schemeClr val="tx2"/>
              </a:buClr>
              <a:defRPr sz="2800">
                <a:solidFill>
                  <a:srgbClr val="000000"/>
                </a:solidFill>
              </a:defRPr>
            </a:lvl6pPr>
            <a:lvl7pPr>
              <a:buClr>
                <a:schemeClr val="tx2"/>
              </a:buClr>
              <a:defRPr sz="2800">
                <a:solidFill>
                  <a:srgbClr val="000000"/>
                </a:solidFill>
              </a:defRPr>
            </a:lvl7pPr>
            <a:lvl8pPr>
              <a:buClr>
                <a:schemeClr val="tx2"/>
              </a:buClr>
              <a:defRPr sz="2800">
                <a:solidFill>
                  <a:srgbClr val="000000"/>
                </a:solidFill>
              </a:defRPr>
            </a:lvl8pPr>
            <a:lvl9pPr>
              <a:buClr>
                <a:schemeClr val="tx2"/>
              </a:buClr>
              <a:defRPr sz="2800">
                <a:solidFill>
                  <a:srgbClr val="000000"/>
                </a:solidFill>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388319" y="12214061"/>
            <a:ext cx="13339081" cy="6240780"/>
          </a:xfrm>
        </p:spPr>
        <p:txBody>
          <a:bodyPr lIns="365760" tIns="182880">
            <a:normAutofit/>
          </a:bodyPr>
          <a:lstStyle>
            <a:lvl1pPr>
              <a:buClr>
                <a:schemeClr val="tx2"/>
              </a:buClr>
              <a:defRPr sz="3200" baseline="0">
                <a:solidFill>
                  <a:srgbClr val="000000"/>
                </a:solidFill>
              </a:defRPr>
            </a:lvl1pPr>
            <a:lvl2pPr>
              <a:buClr>
                <a:schemeClr val="tx2"/>
              </a:buClr>
              <a:defRPr sz="2800">
                <a:solidFill>
                  <a:srgbClr val="000000"/>
                </a:solidFill>
              </a:defRPr>
            </a:lvl2pPr>
            <a:lvl3pPr>
              <a:buClr>
                <a:schemeClr val="tx2"/>
              </a:buClr>
              <a:defRPr sz="2800">
                <a:solidFill>
                  <a:srgbClr val="000000"/>
                </a:solidFill>
              </a:defRPr>
            </a:lvl3pPr>
            <a:lvl4pPr>
              <a:buClr>
                <a:schemeClr val="tx2"/>
              </a:buClr>
              <a:defRPr sz="2800">
                <a:solidFill>
                  <a:srgbClr val="000000"/>
                </a:solidFill>
              </a:defRPr>
            </a:lvl4pPr>
            <a:lvl5pPr>
              <a:buClr>
                <a:schemeClr val="tx2"/>
              </a:buClr>
              <a:defRPr sz="2800">
                <a:solidFill>
                  <a:srgbClr val="000000"/>
                </a:solidFill>
              </a:defRPr>
            </a:lvl5pPr>
            <a:lvl6pPr>
              <a:buClr>
                <a:schemeClr val="tx2"/>
              </a:buClr>
              <a:defRPr sz="2800">
                <a:solidFill>
                  <a:srgbClr val="000000"/>
                </a:solidFill>
              </a:defRPr>
            </a:lvl6pPr>
            <a:lvl7pPr>
              <a:buClr>
                <a:schemeClr val="tx2"/>
              </a:buClr>
              <a:defRPr sz="2800">
                <a:solidFill>
                  <a:srgbClr val="000000"/>
                </a:solidFill>
              </a:defRPr>
            </a:lvl7pPr>
            <a:lvl8pPr>
              <a:buClr>
                <a:schemeClr val="tx2"/>
              </a:buClr>
              <a:defRPr sz="2800">
                <a:solidFill>
                  <a:srgbClr val="000000"/>
                </a:solidFill>
              </a:defRPr>
            </a:lvl8pPr>
            <a:lvl9pPr>
              <a:buClr>
                <a:schemeClr val="tx2"/>
              </a:buClr>
              <a:defRPr sz="2800">
                <a:solidFill>
                  <a:srgbClr val="000000"/>
                </a:solidFill>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468600" y="19033962"/>
            <a:ext cx="13339075" cy="685800"/>
          </a:xfrm>
          <a:prstGeom prst="round1Rect">
            <a:avLst/>
          </a:prstGeom>
          <a:solidFill>
            <a:schemeClr val="accent5"/>
          </a:solidFill>
        </p:spPr>
        <p:txBody>
          <a:bodyPr lIns="365760" anchor="ctr">
            <a:noAutofit/>
          </a:bodyPr>
          <a:lstStyle>
            <a:lvl1pPr marL="0" indent="0" algn="ctr">
              <a:spcBef>
                <a:spcPts val="0"/>
              </a:spcBef>
              <a:buNone/>
              <a:defRPr sz="4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Results</a:t>
            </a:r>
          </a:p>
        </p:txBody>
      </p:sp>
      <p:sp>
        <p:nvSpPr>
          <p:cNvPr id="25" name="Content Placeholder 17"/>
          <p:cNvSpPr>
            <a:spLocks noGrp="1"/>
          </p:cNvSpPr>
          <p:nvPr>
            <p:ph sz="quarter" idx="30" hasCustomPrompt="1"/>
          </p:nvPr>
        </p:nvSpPr>
        <p:spPr>
          <a:xfrm>
            <a:off x="15468600" y="19719762"/>
            <a:ext cx="13339082" cy="4622800"/>
          </a:xfrm>
        </p:spPr>
        <p:txBody>
          <a:bodyPr lIns="365760" tIns="182880">
            <a:noAutofit/>
          </a:bodyPr>
          <a:lstStyle>
            <a:lvl1pPr>
              <a:buClr>
                <a:schemeClr val="tx2"/>
              </a:buClr>
              <a:defRPr sz="3200" baseline="0">
                <a:solidFill>
                  <a:srgbClr val="000000"/>
                </a:solidFill>
              </a:defRPr>
            </a:lvl1pPr>
            <a:lvl2pPr>
              <a:buClr>
                <a:schemeClr val="tx2"/>
              </a:buClr>
              <a:defRPr sz="2800">
                <a:solidFill>
                  <a:srgbClr val="000000"/>
                </a:solidFill>
              </a:defRPr>
            </a:lvl2pPr>
            <a:lvl3pPr>
              <a:buClr>
                <a:schemeClr val="tx2"/>
              </a:buClr>
              <a:defRPr sz="2800">
                <a:solidFill>
                  <a:srgbClr val="000000"/>
                </a:solidFill>
              </a:defRPr>
            </a:lvl3pPr>
            <a:lvl4pPr>
              <a:buClr>
                <a:schemeClr val="tx2"/>
              </a:buClr>
              <a:defRPr sz="2800">
                <a:solidFill>
                  <a:srgbClr val="000000"/>
                </a:solidFill>
              </a:defRPr>
            </a:lvl4pPr>
            <a:lvl5pPr>
              <a:buClr>
                <a:schemeClr val="tx2"/>
              </a:buClr>
              <a:defRPr sz="2800">
                <a:solidFill>
                  <a:srgbClr val="000000"/>
                </a:solidFill>
              </a:defRPr>
            </a:lvl5pPr>
            <a:lvl6pPr>
              <a:buClr>
                <a:schemeClr val="tx2"/>
              </a:buClr>
              <a:defRPr sz="2800">
                <a:solidFill>
                  <a:srgbClr val="000000"/>
                </a:solidFill>
              </a:defRPr>
            </a:lvl6pPr>
            <a:lvl7pPr>
              <a:buClr>
                <a:schemeClr val="tx2"/>
              </a:buClr>
              <a:defRPr sz="2800">
                <a:solidFill>
                  <a:srgbClr val="000000"/>
                </a:solidFill>
              </a:defRPr>
            </a:lvl7pPr>
            <a:lvl8pPr>
              <a:buClr>
                <a:schemeClr val="tx2"/>
              </a:buClr>
              <a:defRPr sz="2800">
                <a:solidFill>
                  <a:srgbClr val="000000"/>
                </a:solidFill>
              </a:defRPr>
            </a:lvl8pPr>
            <a:lvl9pPr>
              <a:buClr>
                <a:schemeClr val="tx2"/>
              </a:buClr>
              <a:defRPr sz="2800">
                <a:solidFill>
                  <a:srgbClr val="000000"/>
                </a:solidFill>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489400" y="4408380"/>
            <a:ext cx="13339075" cy="685800"/>
          </a:xfrm>
          <a:prstGeom prst="round1Rect">
            <a:avLst/>
          </a:prstGeom>
          <a:solidFill>
            <a:schemeClr val="accent5"/>
          </a:solidFill>
        </p:spPr>
        <p:txBody>
          <a:bodyPr lIns="365760" anchor="ctr">
            <a:noAutofit/>
          </a:bodyPr>
          <a:lstStyle>
            <a:lvl1pPr marL="0" indent="0" algn="ctr">
              <a:spcBef>
                <a:spcPts val="0"/>
              </a:spcBef>
              <a:buNone/>
              <a:defRPr sz="4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489400" y="5109420"/>
            <a:ext cx="13339080" cy="7396480"/>
          </a:xfrm>
        </p:spPr>
        <p:txBody>
          <a:bodyPr lIns="365760" tIns="182880">
            <a:normAutofit/>
          </a:bodyPr>
          <a:lstStyle>
            <a:lvl1pPr>
              <a:buClr>
                <a:schemeClr val="tx2"/>
              </a:buClr>
              <a:defRPr sz="3200" baseline="0">
                <a:solidFill>
                  <a:srgbClr val="000000"/>
                </a:solidFill>
              </a:defRPr>
            </a:lvl1pPr>
            <a:lvl2pPr>
              <a:buClr>
                <a:schemeClr val="tx2"/>
              </a:buClr>
              <a:defRPr sz="2800">
                <a:solidFill>
                  <a:srgbClr val="000000"/>
                </a:solidFill>
              </a:defRPr>
            </a:lvl2pPr>
            <a:lvl3pPr>
              <a:buClr>
                <a:schemeClr val="tx2"/>
              </a:buClr>
              <a:defRPr sz="2800">
                <a:solidFill>
                  <a:srgbClr val="000000"/>
                </a:solidFill>
              </a:defRPr>
            </a:lvl3pPr>
            <a:lvl4pPr>
              <a:buClr>
                <a:schemeClr val="tx2"/>
              </a:buClr>
              <a:defRPr sz="2800">
                <a:solidFill>
                  <a:srgbClr val="000000"/>
                </a:solidFill>
              </a:defRPr>
            </a:lvl4pPr>
            <a:lvl5pPr>
              <a:buClr>
                <a:schemeClr val="tx2"/>
              </a:buClr>
              <a:defRPr sz="2800">
                <a:solidFill>
                  <a:srgbClr val="000000"/>
                </a:solidFill>
              </a:defRPr>
            </a:lvl5pPr>
            <a:lvl6pPr>
              <a:buClr>
                <a:schemeClr val="tx2"/>
              </a:buClr>
              <a:defRPr sz="2800">
                <a:solidFill>
                  <a:srgbClr val="000000"/>
                </a:solidFill>
              </a:defRPr>
            </a:lvl6pPr>
            <a:lvl7pPr>
              <a:buClr>
                <a:schemeClr val="tx2"/>
              </a:buClr>
              <a:defRPr sz="2800">
                <a:solidFill>
                  <a:srgbClr val="000000"/>
                </a:solidFill>
              </a:defRPr>
            </a:lvl7pPr>
            <a:lvl8pPr>
              <a:buClr>
                <a:schemeClr val="tx2"/>
              </a:buClr>
              <a:defRPr sz="2800">
                <a:solidFill>
                  <a:srgbClr val="000000"/>
                </a:solidFill>
              </a:defRPr>
            </a:lvl8pPr>
            <a:lvl9pPr>
              <a:buClr>
                <a:schemeClr val="tx2"/>
              </a:buClr>
              <a:defRPr sz="2800">
                <a:solidFill>
                  <a:srgbClr val="000000"/>
                </a:solidFill>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489400" y="15074610"/>
            <a:ext cx="13339080" cy="7396480"/>
          </a:xfrm>
        </p:spPr>
        <p:txBody>
          <a:bodyPr lIns="365760" tIns="182880">
            <a:normAutofit/>
          </a:bodyPr>
          <a:lstStyle>
            <a:lvl1pPr>
              <a:buClr>
                <a:schemeClr val="tx2"/>
              </a:buClr>
              <a:defRPr sz="3200" baseline="0">
                <a:solidFill>
                  <a:srgbClr val="000000"/>
                </a:solidFill>
              </a:defRPr>
            </a:lvl1pPr>
            <a:lvl2pPr>
              <a:buClr>
                <a:schemeClr val="tx2"/>
              </a:buClr>
              <a:defRPr sz="2800">
                <a:solidFill>
                  <a:srgbClr val="000000"/>
                </a:solidFill>
              </a:defRPr>
            </a:lvl2pPr>
            <a:lvl3pPr>
              <a:buClr>
                <a:schemeClr val="tx2"/>
              </a:buClr>
              <a:defRPr sz="2800">
                <a:solidFill>
                  <a:srgbClr val="000000"/>
                </a:solidFill>
              </a:defRPr>
            </a:lvl3pPr>
            <a:lvl4pPr>
              <a:buClr>
                <a:schemeClr val="tx2"/>
              </a:buClr>
              <a:defRPr sz="2800">
                <a:solidFill>
                  <a:srgbClr val="000000"/>
                </a:solidFill>
              </a:defRPr>
            </a:lvl4pPr>
            <a:lvl5pPr>
              <a:buClr>
                <a:schemeClr val="tx2"/>
              </a:buClr>
              <a:defRPr sz="2800">
                <a:solidFill>
                  <a:srgbClr val="000000"/>
                </a:solidFill>
              </a:defRPr>
            </a:lvl5pPr>
            <a:lvl6pPr>
              <a:buClr>
                <a:schemeClr val="tx2"/>
              </a:buClr>
              <a:defRPr sz="2800">
                <a:solidFill>
                  <a:srgbClr val="000000"/>
                </a:solidFill>
              </a:defRPr>
            </a:lvl6pPr>
            <a:lvl7pPr>
              <a:buClr>
                <a:schemeClr val="tx2"/>
              </a:buClr>
              <a:defRPr sz="2800">
                <a:solidFill>
                  <a:srgbClr val="000000"/>
                </a:solidFill>
              </a:defRPr>
            </a:lvl7pPr>
            <a:lvl8pPr>
              <a:buClr>
                <a:schemeClr val="tx2"/>
              </a:buClr>
              <a:defRPr sz="2800">
                <a:solidFill>
                  <a:srgbClr val="000000"/>
                </a:solidFill>
              </a:defRPr>
            </a:lvl8pPr>
            <a:lvl9pPr>
              <a:buClr>
                <a:schemeClr val="tx2"/>
              </a:buClr>
              <a:defRPr sz="2800">
                <a:solidFill>
                  <a:srgbClr val="000000"/>
                </a:solidFill>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376914" y="22559214"/>
            <a:ext cx="13339075" cy="685800"/>
          </a:xfrm>
          <a:prstGeom prst="round1Rect">
            <a:avLst/>
          </a:prstGeom>
          <a:solidFill>
            <a:schemeClr val="accent5"/>
          </a:solidFill>
        </p:spPr>
        <p:txBody>
          <a:bodyPr lIns="365760" anchor="ctr">
            <a:noAutofit/>
          </a:bodyPr>
          <a:lstStyle>
            <a:lvl1pPr marL="0" indent="0" algn="ctr">
              <a:spcBef>
                <a:spcPts val="0"/>
              </a:spcBef>
              <a:buNone/>
              <a:defRPr sz="4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Research </a:t>
            </a:r>
            <a:r>
              <a:rPr lang="en-US" dirty="0" err="1"/>
              <a:t>Relationto</a:t>
            </a:r>
            <a:r>
              <a:rPr lang="en-US" dirty="0"/>
              <a:t> ERC</a:t>
            </a:r>
          </a:p>
        </p:txBody>
      </p:sp>
      <p:sp>
        <p:nvSpPr>
          <p:cNvPr id="30" name="Content Placeholder 17"/>
          <p:cNvSpPr>
            <a:spLocks noGrp="1"/>
          </p:cNvSpPr>
          <p:nvPr>
            <p:ph sz="quarter" idx="35" hasCustomPrompt="1"/>
          </p:nvPr>
        </p:nvSpPr>
        <p:spPr>
          <a:xfrm>
            <a:off x="29376914" y="23293141"/>
            <a:ext cx="13339082" cy="4622800"/>
          </a:xfrm>
        </p:spPr>
        <p:txBody>
          <a:bodyPr lIns="365760" tIns="182880">
            <a:noAutofit/>
          </a:bodyPr>
          <a:lstStyle>
            <a:lvl1pPr>
              <a:buClr>
                <a:schemeClr val="tx2"/>
              </a:buClr>
              <a:defRPr sz="3200" baseline="0">
                <a:solidFill>
                  <a:srgbClr val="000000"/>
                </a:solidFill>
              </a:defRPr>
            </a:lvl1pPr>
            <a:lvl2pPr>
              <a:buClr>
                <a:schemeClr val="tx2"/>
              </a:buClr>
              <a:defRPr sz="2800">
                <a:solidFill>
                  <a:srgbClr val="000000"/>
                </a:solidFill>
              </a:defRPr>
            </a:lvl2pPr>
            <a:lvl3pPr>
              <a:buClr>
                <a:schemeClr val="tx2"/>
              </a:buClr>
              <a:defRPr sz="2800">
                <a:solidFill>
                  <a:srgbClr val="000000"/>
                </a:solidFill>
              </a:defRPr>
            </a:lvl3pPr>
            <a:lvl4pPr>
              <a:buClr>
                <a:schemeClr val="tx2"/>
              </a:buClr>
              <a:defRPr sz="2800">
                <a:solidFill>
                  <a:srgbClr val="000000"/>
                </a:solidFill>
              </a:defRPr>
            </a:lvl4pPr>
            <a:lvl5pPr>
              <a:buClr>
                <a:schemeClr val="tx2"/>
              </a:buClr>
              <a:defRPr sz="2800">
                <a:solidFill>
                  <a:srgbClr val="000000"/>
                </a:solidFill>
              </a:defRPr>
            </a:lvl5pPr>
            <a:lvl6pPr>
              <a:buClr>
                <a:schemeClr val="tx2"/>
              </a:buClr>
              <a:defRPr sz="2800">
                <a:solidFill>
                  <a:srgbClr val="000000"/>
                </a:solidFill>
              </a:defRPr>
            </a:lvl6pPr>
            <a:lvl7pPr>
              <a:buClr>
                <a:schemeClr val="tx2"/>
              </a:buClr>
              <a:defRPr sz="2800">
                <a:solidFill>
                  <a:srgbClr val="000000"/>
                </a:solidFill>
              </a:defRPr>
            </a:lvl7pPr>
            <a:lvl8pPr>
              <a:buClr>
                <a:schemeClr val="tx2"/>
              </a:buClr>
              <a:defRPr sz="2800">
                <a:solidFill>
                  <a:srgbClr val="000000"/>
                </a:solidFill>
              </a:defRPr>
            </a:lvl8pPr>
            <a:lvl9pPr>
              <a:buClr>
                <a:schemeClr val="tx2"/>
              </a:buClr>
              <a:defRPr sz="2800">
                <a:solidFill>
                  <a:srgbClr val="000000"/>
                </a:solidFill>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2" name="Instructions"/>
          <p:cNvSpPr/>
          <p:nvPr/>
        </p:nvSpPr>
        <p:spPr>
          <a:xfrm>
            <a:off x="-10425965" y="0"/>
            <a:ext cx="10425965"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just make a copy of what you need and drag it into place. PowerPoint’s Smart Guides will help you align it with everything else.</a:t>
            </a:r>
            <a:endParaRPr lang="en-US" sz="6600" dirty="0">
              <a:solidFill>
                <a:prstClr val="white">
                  <a:lumMod val="50000"/>
                </a:prstClr>
              </a:solidFill>
              <a:latin typeface="Calibri Light" panose="020F0302020204030204" pitchFamily="34" charset="0"/>
              <a:cs typeface="Calibri" panose="020F0502020204030204" pitchFamily="34" charset="0"/>
            </a:endParaRPr>
          </a:p>
        </p:txBody>
      </p:sp>
      <p:sp>
        <p:nvSpPr>
          <p:cNvPr id="41" name="TextBox 40"/>
          <p:cNvSpPr txBox="1"/>
          <p:nvPr userDrawn="1"/>
        </p:nvSpPr>
        <p:spPr>
          <a:xfrm>
            <a:off x="16789061" y="31461765"/>
            <a:ext cx="11372851" cy="923330"/>
          </a:xfrm>
          <a:prstGeom prst="rect">
            <a:avLst/>
          </a:prstGeom>
          <a:noFill/>
        </p:spPr>
        <p:txBody>
          <a:bodyPr wrap="square" rtlCol="0">
            <a:spAutoFit/>
          </a:bodyPr>
          <a:lstStyle/>
          <a:p>
            <a:pPr algn="ctr"/>
            <a:r>
              <a:rPr lang="en-US" sz="5400" b="1" dirty="0">
                <a:solidFill>
                  <a:schemeClr val="accent4"/>
                </a:solidFill>
              </a:rPr>
              <a:t>www.ercforsops.org</a:t>
            </a:r>
          </a:p>
        </p:txBody>
      </p:sp>
      <p:sp>
        <p:nvSpPr>
          <p:cNvPr id="33" name="Instructions"/>
          <p:cNvSpPr/>
          <p:nvPr userDrawn="1"/>
        </p:nvSpPr>
        <p:spPr>
          <a:xfrm>
            <a:off x="44468716" y="16122315"/>
            <a:ext cx="10425965" cy="1737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7200" b="1"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In the section</a:t>
            </a:r>
            <a:r>
              <a:rPr lang="en-US" sz="6600" baseline="0" dirty="0">
                <a:solidFill>
                  <a:prstClr val="white">
                    <a:lumMod val="50000"/>
                  </a:prstClr>
                </a:solidFill>
                <a:latin typeface="Calibri Light" panose="020F0302020204030204" pitchFamily="34" charset="0"/>
                <a:cs typeface="Calibri" panose="020F0502020204030204" pitchFamily="34" charset="0"/>
              </a:rPr>
              <a:t> titled “</a:t>
            </a:r>
            <a:r>
              <a:rPr lang="en-US" sz="6600" b="1" baseline="0" dirty="0">
                <a:solidFill>
                  <a:prstClr val="white">
                    <a:lumMod val="50000"/>
                  </a:prstClr>
                </a:solidFill>
                <a:latin typeface="Calibri Light" panose="020F0302020204030204" pitchFamily="34" charset="0"/>
                <a:cs typeface="Calibri" panose="020F0502020204030204" pitchFamily="34" charset="0"/>
              </a:rPr>
              <a:t>Research Relation to ERC</a:t>
            </a:r>
            <a:r>
              <a:rPr lang="en-US" sz="6600" baseline="0" dirty="0">
                <a:solidFill>
                  <a:prstClr val="white">
                    <a:lumMod val="50000"/>
                  </a:prstClr>
                </a:solidFill>
                <a:latin typeface="Calibri Light" panose="020F0302020204030204" pitchFamily="34" charset="0"/>
                <a:cs typeface="Calibri" panose="020F0502020204030204" pitchFamily="34" charset="0"/>
              </a:rPr>
              <a:t>” delete any check-box that does not apply to your research. </a:t>
            </a:r>
            <a:endParaRPr lang="en-US" sz="6600" dirty="0">
              <a:solidFill>
                <a:prstClr val="white">
                  <a:lumMod val="50000"/>
                </a:prstClr>
              </a:solidFill>
              <a:latin typeface="Calibri Light" panose="020F0302020204030204" pitchFamily="34" charset="0"/>
              <a:cs typeface="Calibri" panose="020F0502020204030204" pitchFamily="34" charset="0"/>
            </a:endParaRPr>
          </a:p>
        </p:txBody>
      </p:sp>
      <p:sp>
        <p:nvSpPr>
          <p:cNvPr id="34" name="Instructions"/>
          <p:cNvSpPr/>
          <p:nvPr userDrawn="1"/>
        </p:nvSpPr>
        <p:spPr>
          <a:xfrm>
            <a:off x="44284231" y="1491913"/>
            <a:ext cx="10579769" cy="141972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6600" b="1" dirty="0">
                <a:solidFill>
                  <a:schemeClr val="bg1">
                    <a:lumMod val="50000"/>
                  </a:schemeClr>
                </a:solidFill>
                <a:latin typeface="+mn-lt"/>
                <a:cs typeface="Calibri" panose="020F0502020204030204" pitchFamily="34" charset="0"/>
              </a:rPr>
              <a:t>Customizing the Content:</a:t>
            </a:r>
          </a:p>
          <a:p>
            <a:r>
              <a:rPr lang="en-US" sz="6000" kern="1200" dirty="0">
                <a:solidFill>
                  <a:schemeClr val="bg1">
                    <a:lumMod val="50000"/>
                  </a:schemeClr>
                </a:solidFill>
                <a:effectLst/>
                <a:latin typeface="+mn-lt"/>
                <a:ea typeface="+mn-ea"/>
                <a:cs typeface="+mn-cs"/>
              </a:rPr>
              <a:t>Consider using tables instead of text boxes to organize information and create interesting presentation poster layouts with side-by-side columns of text and graphics. In a table, as on a spreadsheet, you work with rows and columns of cells. </a:t>
            </a:r>
            <a:r>
              <a:rPr lang="en-US" sz="6000" kern="1200" dirty="0">
                <a:solidFill>
                  <a:schemeClr val="lt1"/>
                </a:solidFill>
                <a:effectLst/>
                <a:latin typeface="+mn-lt"/>
                <a:ea typeface="+mn-ea"/>
                <a:cs typeface="+mn-cs"/>
              </a:rPr>
              <a:t> </a:t>
            </a:r>
            <a:r>
              <a:rPr lang="en-US" sz="6000" kern="1200" dirty="0">
                <a:solidFill>
                  <a:schemeClr val="bg1">
                    <a:lumMod val="50000"/>
                  </a:schemeClr>
                </a:solidFill>
                <a:effectLst/>
                <a:latin typeface="+mn-lt"/>
                <a:ea typeface="+mn-ea"/>
                <a:cs typeface="+mn-cs"/>
              </a:rPr>
              <a:t>You can add and remove rows, merge and split table cells, change row height and column width, align the contents of table cells, apply pre-defined table styles </a:t>
            </a:r>
          </a:p>
        </p:txBody>
      </p:sp>
      <p:sp>
        <p:nvSpPr>
          <p:cNvPr id="6" name="TextBox 5"/>
          <p:cNvSpPr txBox="1"/>
          <p:nvPr userDrawn="1"/>
        </p:nvSpPr>
        <p:spPr>
          <a:xfrm>
            <a:off x="866276" y="31041465"/>
            <a:ext cx="13860379" cy="1446550"/>
          </a:xfrm>
          <a:prstGeom prst="rect">
            <a:avLst/>
          </a:prstGeom>
          <a:noFill/>
        </p:spPr>
        <p:txBody>
          <a:bodyPr wrap="square" rtlCol="0">
            <a:spAutoFit/>
          </a:bodyPr>
          <a:lstStyle/>
          <a:p>
            <a:pPr algn="ctr"/>
            <a:r>
              <a:rPr lang="en-US" sz="4400" b="1" dirty="0">
                <a:solidFill>
                  <a:srgbClr val="000000"/>
                </a:solidFill>
              </a:rPr>
              <a:t>NSF Engineering</a:t>
            </a:r>
            <a:r>
              <a:rPr lang="en-US" sz="4400" b="1" baseline="0" dirty="0">
                <a:solidFill>
                  <a:srgbClr val="000000"/>
                </a:solidFill>
              </a:rPr>
              <a:t> Research</a:t>
            </a:r>
          </a:p>
          <a:p>
            <a:pPr algn="ctr"/>
            <a:r>
              <a:rPr lang="en-US" sz="4400" b="1" baseline="0" dirty="0">
                <a:solidFill>
                  <a:srgbClr val="C00000"/>
                </a:solidFill>
              </a:rPr>
              <a:t>C</a:t>
            </a:r>
            <a:r>
              <a:rPr lang="en-US" sz="4400" b="1" baseline="0" dirty="0">
                <a:solidFill>
                  <a:srgbClr val="000000"/>
                </a:solidFill>
              </a:rPr>
              <a:t>enter for </a:t>
            </a:r>
            <a:r>
              <a:rPr lang="en-US" sz="4400" b="1" baseline="0" dirty="0">
                <a:solidFill>
                  <a:srgbClr val="C00000"/>
                </a:solidFill>
              </a:rPr>
              <a:t>S</a:t>
            </a:r>
            <a:r>
              <a:rPr lang="en-US" sz="4400" b="1" baseline="0" dirty="0">
                <a:solidFill>
                  <a:srgbClr val="000000"/>
                </a:solidFill>
              </a:rPr>
              <a:t>tructured </a:t>
            </a:r>
            <a:r>
              <a:rPr lang="en-US" sz="4400" b="1" baseline="0" dirty="0">
                <a:solidFill>
                  <a:srgbClr val="C00000"/>
                </a:solidFill>
              </a:rPr>
              <a:t>O</a:t>
            </a:r>
            <a:r>
              <a:rPr lang="en-US" sz="4400" b="1" baseline="0" dirty="0">
                <a:solidFill>
                  <a:srgbClr val="000000"/>
                </a:solidFill>
              </a:rPr>
              <a:t>rganic </a:t>
            </a:r>
            <a:r>
              <a:rPr lang="en-US" sz="4400" b="1" baseline="0" dirty="0">
                <a:solidFill>
                  <a:srgbClr val="C00000"/>
                </a:solidFill>
              </a:rPr>
              <a:t>P</a:t>
            </a:r>
            <a:r>
              <a:rPr lang="en-US" sz="4400" b="1" baseline="0" dirty="0">
                <a:solidFill>
                  <a:srgbClr val="000000"/>
                </a:solidFill>
              </a:rPr>
              <a:t>articulate </a:t>
            </a:r>
            <a:r>
              <a:rPr lang="en-US" sz="4400" b="1" baseline="0" dirty="0">
                <a:solidFill>
                  <a:srgbClr val="C00000"/>
                </a:solidFill>
              </a:rPr>
              <a:t>S</a:t>
            </a:r>
            <a:r>
              <a:rPr lang="en-US" sz="4400" b="1" baseline="0" dirty="0">
                <a:solidFill>
                  <a:srgbClr val="000000"/>
                </a:solidFill>
              </a:rPr>
              <a:t>ystems (</a:t>
            </a:r>
            <a:r>
              <a:rPr lang="en-US" sz="4400" b="1" baseline="0" dirty="0">
                <a:solidFill>
                  <a:srgbClr val="C00000"/>
                </a:solidFill>
              </a:rPr>
              <a:t>C-SOPS</a:t>
            </a:r>
            <a:r>
              <a:rPr lang="en-US" sz="4400" b="1" baseline="0" dirty="0">
                <a:solidFill>
                  <a:srgbClr val="000000"/>
                </a:solidFill>
              </a:rPr>
              <a:t>)</a:t>
            </a:r>
            <a:endParaRPr lang="en-US" sz="4400" b="1" dirty="0">
              <a:solidFill>
                <a:srgbClr val="000000"/>
              </a:solidFill>
            </a:endParaRPr>
          </a:p>
        </p:txBody>
      </p:sp>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4000"/>
                    </a14:imgEffect>
                  </a14:imgLayer>
                </a14:imgProps>
              </a:ext>
              <a:ext uri="{28A0092B-C50C-407E-A947-70E740481C1C}">
                <a14:useLocalDpi xmlns:a14="http://schemas.microsoft.com/office/drawing/2010/main" val="0"/>
              </a:ext>
            </a:extLst>
          </a:blip>
          <a:stretch>
            <a:fillRect/>
          </a:stretch>
        </p:blipFill>
        <p:spPr>
          <a:xfrm>
            <a:off x="29709979" y="30299044"/>
            <a:ext cx="13363074" cy="2359273"/>
          </a:xfrm>
          <a:prstGeom prst="rect">
            <a:avLst/>
          </a:prstGeom>
        </p:spPr>
      </p:pic>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36883"/>
            <a:ext cx="43891200" cy="4235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pic>
        <p:nvPicPr>
          <p:cNvPr id="17" name="Picture 10"/>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8791"/>
          <a:stretch/>
        </p:blipFill>
        <p:spPr bwMode="auto">
          <a:xfrm rot="10800000">
            <a:off x="-2" y="5845077"/>
            <a:ext cx="38328601" cy="2710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Placeholder 1"/>
          <p:cNvSpPr>
            <a:spLocks noGrp="1"/>
          </p:cNvSpPr>
          <p:nvPr>
            <p:ph type="title"/>
          </p:nvPr>
        </p:nvSpPr>
        <p:spPr bwMode="auto">
          <a:xfrm>
            <a:off x="4523886" y="-20046"/>
            <a:ext cx="31089600" cy="25145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ctr">
              <a:defRPr sz="6000" b="1">
                <a:solidFill>
                  <a:schemeClr val="tx1">
                    <a:tint val="75000"/>
                  </a:schemeClr>
                </a:solidFill>
              </a:defRPr>
            </a:lvl1pPr>
          </a:lstStyle>
          <a:p>
            <a:endParaRPr lang="en-US" dirty="0"/>
          </a:p>
        </p:txBody>
      </p:sp>
      <p:grpSp>
        <p:nvGrpSpPr>
          <p:cNvPr id="8" name="Group 7"/>
          <p:cNvGrpSpPr/>
          <p:nvPr userDrawn="1"/>
        </p:nvGrpSpPr>
        <p:grpSpPr>
          <a:xfrm>
            <a:off x="39502680" y="336883"/>
            <a:ext cx="2302231" cy="2646950"/>
            <a:chOff x="47876659" y="2117558"/>
            <a:chExt cx="2812582" cy="3233717"/>
          </a:xfrm>
        </p:grpSpPr>
        <p:sp>
          <p:nvSpPr>
            <p:cNvPr id="13" name="Oval 12"/>
            <p:cNvSpPr/>
            <p:nvPr userDrawn="1"/>
          </p:nvSpPr>
          <p:spPr>
            <a:xfrm>
              <a:off x="48531678" y="3002580"/>
              <a:ext cx="1406291" cy="14062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876659" y="2117558"/>
              <a:ext cx="2812582" cy="3233717"/>
            </a:xfrm>
            <a:prstGeom prst="rect">
              <a:avLst/>
            </a:prstGeom>
          </p:spPr>
        </p:pic>
      </p:gr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3600" b="1">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ctr">
              <a:defRPr sz="6000" b="1">
                <a:solidFill>
                  <a:schemeClr val="tx1">
                    <a:tint val="75000"/>
                  </a:schemeClr>
                </a:solidFill>
              </a:defRPr>
            </a:lvl1pPr>
          </a:lstStyle>
          <a:p>
            <a:endParaRPr lang="en-US" dirty="0"/>
          </a:p>
        </p:txBody>
      </p:sp>
      <p:sp>
        <p:nvSpPr>
          <p:cNvPr id="18" name="Rectangle 17"/>
          <p:cNvSpPr/>
          <p:nvPr userDrawn="1"/>
        </p:nvSpPr>
        <p:spPr>
          <a:xfrm>
            <a:off x="0" y="2834110"/>
            <a:ext cx="43891200" cy="1219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6457" y="0"/>
            <a:ext cx="3587417" cy="3652643"/>
          </a:xfrm>
          <a:prstGeom prst="rect">
            <a:avLst/>
          </a:prstGeom>
        </p:spPr>
      </p:pic>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9.jpeg"/><Relationship Id="rId18" Type="http://schemas.openxmlformats.org/officeDocument/2006/relationships/image" Target="../media/image5.emf"/><Relationship Id="rId3" Type="http://schemas.openxmlformats.org/officeDocument/2006/relationships/notesSlide" Target="../notesSlides/notesSlide1.xml"/><Relationship Id="rId7" Type="http://schemas.openxmlformats.org/officeDocument/2006/relationships/diagramQuickStyle" Target="../diagrams/quickStyle1.xml"/><Relationship Id="rId12" Type="http://schemas.openxmlformats.org/officeDocument/2006/relationships/image" Target="../media/image8.png"/><Relationship Id="rId17" Type="http://schemas.openxmlformats.org/officeDocument/2006/relationships/oleObject" Target="../embeddings/oleObject1.bin"/><Relationship Id="rId2" Type="http://schemas.openxmlformats.org/officeDocument/2006/relationships/slideLayout" Target="../slideLayouts/slideLayout1.xml"/><Relationship Id="rId16" Type="http://schemas.openxmlformats.org/officeDocument/2006/relationships/image" Target="../media/image12.jpg"/><Relationship Id="rId1" Type="http://schemas.openxmlformats.org/officeDocument/2006/relationships/vmlDrawing" Target="../drawings/vmlDrawing1.v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5" Type="http://schemas.openxmlformats.org/officeDocument/2006/relationships/image" Target="../media/image11.jpg"/><Relationship Id="rId10" Type="http://schemas.openxmlformats.org/officeDocument/2006/relationships/image" Target="../media/image6.jpeg"/><Relationship Id="rId4" Type="http://schemas.openxmlformats.org/officeDocument/2006/relationships/image" Target="../media/image6.png"/><Relationship Id="rId9" Type="http://schemas.microsoft.com/office/2007/relationships/diagramDrawing" Target="../diagrams/drawing1.xml"/><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direct compaction at high drug loading via dry coating of APIs: Towards a predictive framework</a:t>
            </a:r>
          </a:p>
        </p:txBody>
      </p:sp>
      <p:sp>
        <p:nvSpPr>
          <p:cNvPr id="3" name="Text Placeholder 2"/>
          <p:cNvSpPr>
            <a:spLocks noGrp="1"/>
          </p:cNvSpPr>
          <p:nvPr>
            <p:ph type="body" sz="quarter" idx="36"/>
          </p:nvPr>
        </p:nvSpPr>
        <p:spPr/>
        <p:txBody>
          <a:bodyPr/>
          <a:lstStyle/>
          <a:p>
            <a:r>
              <a:rPr lang="en-US" dirty="0"/>
              <a:t>Presenter(s): Kuriakose T. Kunnath, NJIT  		Research Participants: </a:t>
            </a:r>
            <a:r>
              <a:rPr lang="en-US" dirty="0" err="1"/>
              <a:t>Zhonghui</a:t>
            </a:r>
            <a:r>
              <a:rPr lang="en-US" dirty="0"/>
              <a:t> Huang, Rajesh N. </a:t>
            </a:r>
            <a:r>
              <a:rPr lang="en-US" dirty="0" err="1"/>
              <a:t>Davè</a:t>
            </a:r>
            <a:endParaRPr lang="en-US" dirty="0"/>
          </a:p>
        </p:txBody>
      </p:sp>
      <p:sp>
        <p:nvSpPr>
          <p:cNvPr id="4" name="Text Placeholder 3"/>
          <p:cNvSpPr>
            <a:spLocks noGrp="1"/>
          </p:cNvSpPr>
          <p:nvPr>
            <p:ph type="body" sz="quarter" idx="13"/>
          </p:nvPr>
        </p:nvSpPr>
        <p:spPr>
          <a:ln>
            <a:solidFill>
              <a:schemeClr val="accent5"/>
            </a:solidFill>
          </a:ln>
        </p:spPr>
        <p:txBody>
          <a:bodyPr/>
          <a:lstStyle/>
          <a:p>
            <a:endParaRPr lang="en-US" dirty="0"/>
          </a:p>
        </p:txBody>
      </p:sp>
      <p:sp>
        <p:nvSpPr>
          <p:cNvPr id="5" name="Content Placeholder 4"/>
          <p:cNvSpPr>
            <a:spLocks noGrp="1"/>
          </p:cNvSpPr>
          <p:nvPr>
            <p:ph sz="quarter" idx="24"/>
          </p:nvPr>
        </p:nvSpPr>
        <p:spPr>
          <a:xfrm>
            <a:off x="1215118" y="5109420"/>
            <a:ext cx="13339081" cy="6190361"/>
          </a:xfrm>
          <a:ln>
            <a:solidFill>
              <a:schemeClr val="accent5"/>
            </a:solidFill>
          </a:ln>
        </p:spPr>
        <p:txBody>
          <a:bodyPr/>
          <a:lstStyle/>
          <a:p>
            <a:r>
              <a:rPr lang="en-US" dirty="0"/>
              <a:t>Improvement of bulk properties of pharmaceutical powders made with dry coated cohesive active pharmaceutical ingredients (APIs). </a:t>
            </a:r>
          </a:p>
          <a:p>
            <a:pPr lvl="1"/>
            <a:r>
              <a:rPr lang="en-US" dirty="0"/>
              <a:t>Investigate the ability of dry coating to improve the maximum API loading into pharmaceutical blends</a:t>
            </a:r>
          </a:p>
          <a:p>
            <a:pPr lvl="1"/>
            <a:r>
              <a:rPr lang="en-US" dirty="0"/>
              <a:t>Investigate the effect of dry coating on API content uniformity (CU) in pharmaceutical blends</a:t>
            </a:r>
          </a:p>
          <a:p>
            <a:pPr lvl="1"/>
            <a:r>
              <a:rPr lang="en-US" dirty="0"/>
              <a:t>Investigate the suitability of using various size excipients in pharmaceutical blends</a:t>
            </a:r>
          </a:p>
          <a:p>
            <a:pPr lvl="1"/>
            <a:r>
              <a:rPr lang="en-US" dirty="0"/>
              <a:t>Assess the feasibility of producing adequate tablets from pharmaceutical blends made with dry coated cohesive APIs</a:t>
            </a:r>
          </a:p>
          <a:p>
            <a:r>
              <a:rPr lang="en-US" dirty="0"/>
              <a:t>Demonstrate the ability of dry coating technology to be utilized in continuous manufacturing (CM) processes </a:t>
            </a:r>
          </a:p>
        </p:txBody>
      </p:sp>
      <p:sp>
        <p:nvSpPr>
          <p:cNvPr id="6" name="Text Placeholder 5"/>
          <p:cNvSpPr>
            <a:spLocks noGrp="1"/>
          </p:cNvSpPr>
          <p:nvPr>
            <p:ph type="body" sz="quarter" idx="17"/>
          </p:nvPr>
        </p:nvSpPr>
        <p:spPr>
          <a:xfrm>
            <a:off x="1215118" y="11478013"/>
            <a:ext cx="13339075" cy="685800"/>
          </a:xfrm>
          <a:ln>
            <a:solidFill>
              <a:schemeClr val="accent5"/>
            </a:solidFill>
          </a:ln>
        </p:spPr>
        <p:txBody>
          <a:bodyPr/>
          <a:lstStyle/>
          <a:p>
            <a:endParaRPr lang="en-US" dirty="0"/>
          </a:p>
        </p:txBody>
      </p:sp>
      <p:sp>
        <p:nvSpPr>
          <p:cNvPr id="7" name="Content Placeholder 6"/>
          <p:cNvSpPr>
            <a:spLocks noGrp="1"/>
          </p:cNvSpPr>
          <p:nvPr>
            <p:ph sz="quarter" idx="25"/>
          </p:nvPr>
        </p:nvSpPr>
        <p:spPr>
          <a:xfrm>
            <a:off x="1215118" y="12173532"/>
            <a:ext cx="13339081" cy="6231061"/>
          </a:xfrm>
          <a:ln>
            <a:solidFill>
              <a:schemeClr val="accent5"/>
            </a:solidFill>
          </a:ln>
        </p:spPr>
        <p:txBody>
          <a:bodyPr/>
          <a:lstStyle/>
          <a:p>
            <a:r>
              <a:rPr lang="en-US" dirty="0"/>
              <a:t>High speed direct compression (DC) tableting is widely considered as the most ideal process to produce tablets in the pharmaceutical industry</a:t>
            </a:r>
          </a:p>
          <a:p>
            <a:pPr lvl="1"/>
            <a:r>
              <a:rPr lang="en-US" dirty="0"/>
              <a:t>This continuous process is the natural link between continuous API and drug product manufacturing</a:t>
            </a:r>
          </a:p>
          <a:p>
            <a:pPr lvl="1"/>
            <a:r>
              <a:rPr lang="en-US" dirty="0"/>
              <a:t>Requires lower energy, resources, time and money because it does not include laborious granulation or drying operations</a:t>
            </a:r>
          </a:p>
          <a:p>
            <a:r>
              <a:rPr lang="en-US" dirty="0"/>
              <a:t>Cohesive nature of certain APIs, especially those that are micronized, make implementation of high speed DC impractical</a:t>
            </a:r>
          </a:p>
          <a:p>
            <a:r>
              <a:rPr lang="en-US" dirty="0"/>
              <a:t>Improvement of bulk properties of cohesive APIs as well as pharmaceutical blends via dry coating technology could enable CM of drug products. </a:t>
            </a:r>
          </a:p>
        </p:txBody>
      </p:sp>
      <p:sp>
        <p:nvSpPr>
          <p:cNvPr id="8" name="Text Placeholder 7"/>
          <p:cNvSpPr>
            <a:spLocks noGrp="1"/>
          </p:cNvSpPr>
          <p:nvPr>
            <p:ph type="body" sz="quarter" idx="19"/>
          </p:nvPr>
        </p:nvSpPr>
        <p:spPr>
          <a:xfrm>
            <a:off x="1215118" y="18592544"/>
            <a:ext cx="13339075" cy="685800"/>
          </a:xfrm>
          <a:ln>
            <a:solidFill>
              <a:schemeClr val="accent5"/>
            </a:solidFill>
          </a:ln>
        </p:spPr>
        <p:txBody>
          <a:bodyPr/>
          <a:lstStyle/>
          <a:p>
            <a:endParaRPr lang="en-US" dirty="0"/>
          </a:p>
        </p:txBody>
      </p:sp>
      <mc:AlternateContent xmlns:mc="http://schemas.openxmlformats.org/markup-compatibility/2006" xmlns:a14="http://schemas.microsoft.com/office/drawing/2010/main">
        <mc:Choice Requires="a14">
          <p:graphicFrame>
            <p:nvGraphicFramePr>
              <p:cNvPr id="69" name="Content Placeholder 68"/>
              <p:cNvGraphicFramePr>
                <a:graphicFrameLocks noGrp="1"/>
              </p:cNvGraphicFramePr>
              <p:nvPr>
                <p:ph sz="quarter" idx="26"/>
                <p:extLst>
                  <p:ext uri="{D42A27DB-BD31-4B8C-83A1-F6EECF244321}">
                    <p14:modId xmlns:p14="http://schemas.microsoft.com/office/powerpoint/2010/main" val="4215261986"/>
                  </p:ext>
                </p:extLst>
              </p:nvPr>
            </p:nvGraphicFramePr>
            <p:xfrm>
              <a:off x="1214438" y="19278344"/>
              <a:ext cx="13339756" cy="6355691"/>
            </p:xfrm>
            <a:graphic>
              <a:graphicData uri="http://schemas.openxmlformats.org/drawingml/2006/table">
                <a:tbl>
                  <a:tblPr firstRow="1" bandRow="1">
                    <a:tableStyleId>{FABFCF23-3B69-468F-B69F-88F6DE6A72F2}</a:tableStyleId>
                  </a:tblPr>
                  <a:tblGrid>
                    <a:gridCol w="4271962">
                      <a:extLst>
                        <a:ext uri="{9D8B030D-6E8A-4147-A177-3AD203B41FA5}">
                          <a16:colId xmlns:a16="http://schemas.microsoft.com/office/drawing/2014/main" val="105134838"/>
                        </a:ext>
                      </a:extLst>
                    </a:gridCol>
                    <a:gridCol w="3314700">
                      <a:extLst>
                        <a:ext uri="{9D8B030D-6E8A-4147-A177-3AD203B41FA5}">
                          <a16:colId xmlns:a16="http://schemas.microsoft.com/office/drawing/2014/main" val="62035261"/>
                        </a:ext>
                      </a:extLst>
                    </a:gridCol>
                    <a:gridCol w="2247900">
                      <a:extLst>
                        <a:ext uri="{9D8B030D-6E8A-4147-A177-3AD203B41FA5}">
                          <a16:colId xmlns:a16="http://schemas.microsoft.com/office/drawing/2014/main" val="2577545444"/>
                        </a:ext>
                      </a:extLst>
                    </a:gridCol>
                    <a:gridCol w="2026416">
                      <a:extLst>
                        <a:ext uri="{9D8B030D-6E8A-4147-A177-3AD203B41FA5}">
                          <a16:colId xmlns:a16="http://schemas.microsoft.com/office/drawing/2014/main" val="3802867741"/>
                        </a:ext>
                      </a:extLst>
                    </a:gridCol>
                    <a:gridCol w="1478778">
                      <a:extLst>
                        <a:ext uri="{9D8B030D-6E8A-4147-A177-3AD203B41FA5}">
                          <a16:colId xmlns:a16="http://schemas.microsoft.com/office/drawing/2014/main" val="184312432"/>
                        </a:ext>
                      </a:extLst>
                    </a:gridCol>
                  </a:tblGrid>
                  <a:tr h="986459">
                    <a:tc>
                      <a:txBody>
                        <a:bodyPr/>
                        <a:lstStyle/>
                        <a:p>
                          <a:pPr algn="ctr"/>
                          <a:r>
                            <a:rPr lang="en-US" sz="4000" dirty="0"/>
                            <a:t>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i="1" smtClean="0">
                                        <a:latin typeface="Cambria Math" panose="02040503050406030204" pitchFamily="18" charset="0"/>
                                      </a:rPr>
                                      <m:t>𝑫</m:t>
                                    </m:r>
                                  </m:e>
                                  <m:sub>
                                    <m:r>
                                      <a:rPr lang="en-US" sz="2800" b="1" i="1" smtClean="0">
                                        <a:latin typeface="Cambria Math" panose="02040503050406030204" pitchFamily="18" charset="0"/>
                                      </a:rPr>
                                      <m:t>𝟏𝟎</m:t>
                                    </m:r>
                                  </m:sub>
                                </m:sSub>
                              </m:oMath>
                            </m:oMathPara>
                          </a14:m>
                          <a:endParaRPr lang="en-US" sz="28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(µ</m:t>
                                </m:r>
                                <m:r>
                                  <a:rPr lang="en-US" sz="2800" b="1" i="1" smtClean="0">
                                    <a:latin typeface="Cambria Math" panose="02040503050406030204" pitchFamily="18" charset="0"/>
                                  </a:rPr>
                                  <m:t>𝒎</m:t>
                                </m:r>
                                <m:r>
                                  <a:rPr lang="en-US" sz="2800" b="1" i="1" smtClean="0">
                                    <a:latin typeface="Cambria Math" panose="02040503050406030204" pitchFamily="18" charset="0"/>
                                  </a:rPr>
                                  <m:t>)</m:t>
                                </m:r>
                              </m:oMath>
                            </m:oMathPara>
                          </a14:m>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i="1" smtClean="0">
                                        <a:latin typeface="Cambria Math" panose="02040503050406030204" pitchFamily="18" charset="0"/>
                                      </a:rPr>
                                      <m:t>𝑫</m:t>
                                    </m:r>
                                  </m:e>
                                  <m:sub>
                                    <m:r>
                                      <a:rPr lang="en-US" sz="2800" b="1" i="1" smtClean="0">
                                        <a:latin typeface="Cambria Math" panose="02040503050406030204" pitchFamily="18" charset="0"/>
                                      </a:rPr>
                                      <m:t>𝟓𝟎</m:t>
                                    </m:r>
                                  </m:sub>
                                </m:sSub>
                              </m:oMath>
                            </m:oMathPara>
                          </a14:m>
                          <a:endParaRPr lang="en-US" sz="2800" b="1" i="1" dirty="0">
                            <a:latin typeface="Cambria Math" panose="02040503050406030204" pitchFamily="18" charset="0"/>
                          </a:endParaRPr>
                        </a:p>
                        <a:p>
                          <a:pPr marL="0" marR="0" indent="0" algn="ctr" defTabSz="438912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(µ</m:t>
                                </m:r>
                                <m:r>
                                  <a:rPr lang="en-US" sz="2800" b="1" i="1" smtClean="0">
                                    <a:latin typeface="Cambria Math" panose="02040503050406030204" pitchFamily="18" charset="0"/>
                                  </a:rPr>
                                  <m:t>𝒎</m:t>
                                </m:r>
                                <m:r>
                                  <a:rPr lang="en-US" sz="2800" b="1" i="1" smtClean="0">
                                    <a:latin typeface="Cambria Math" panose="02040503050406030204" pitchFamily="18" charset="0"/>
                                  </a:rPr>
                                  <m:t>)</m:t>
                                </m:r>
                              </m:oMath>
                            </m:oMathPara>
                          </a14:m>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i="1" smtClean="0">
                                        <a:latin typeface="Cambria Math" panose="02040503050406030204" pitchFamily="18" charset="0"/>
                                      </a:rPr>
                                      <m:t>𝑫</m:t>
                                    </m:r>
                                  </m:e>
                                  <m:sub>
                                    <m:r>
                                      <a:rPr lang="en-US" sz="2800" b="1" i="1" smtClean="0">
                                        <a:latin typeface="Cambria Math" panose="02040503050406030204" pitchFamily="18" charset="0"/>
                                      </a:rPr>
                                      <m:t>𝟗𝟎</m:t>
                                    </m:r>
                                  </m:sub>
                                </m:sSub>
                              </m:oMath>
                            </m:oMathPara>
                          </a14:m>
                          <a:endParaRPr lang="en-US" sz="2800" b="1" i="1" dirty="0">
                            <a:latin typeface="Cambria Math" panose="02040503050406030204" pitchFamily="18" charset="0"/>
                          </a:endParaRPr>
                        </a:p>
                        <a:p>
                          <a:pPr marL="0" marR="0" indent="0" algn="ctr" defTabSz="438912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(µ</m:t>
                                </m:r>
                                <m:r>
                                  <a:rPr lang="en-US" sz="2800" b="1" i="1" smtClean="0">
                                    <a:latin typeface="Cambria Math" panose="02040503050406030204" pitchFamily="18" charset="0"/>
                                  </a:rPr>
                                  <m:t>𝒎</m:t>
                                </m:r>
                                <m:r>
                                  <a:rPr lang="en-US" sz="2800" b="1" i="1" smtClean="0">
                                    <a:latin typeface="Cambria Math" panose="02040503050406030204" pitchFamily="18" charset="0"/>
                                  </a:rPr>
                                  <m:t>)</m:t>
                                </m:r>
                              </m:oMath>
                            </m:oMathPara>
                          </a14:m>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627565"/>
                      </a:ext>
                    </a:extLst>
                  </a:tr>
                  <a:tr h="769221">
                    <a:tc>
                      <a:txBody>
                        <a:bodyPr/>
                        <a:lstStyle/>
                        <a:p>
                          <a:r>
                            <a:rPr lang="en-US" sz="3600" dirty="0" err="1">
                              <a:solidFill>
                                <a:srgbClr val="000000"/>
                              </a:solidFill>
                            </a:rPr>
                            <a:t>mAPAP</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a:solidFill>
                                <a:srgbClr val="000000"/>
                              </a:solidFill>
                            </a:rPr>
                            <a:t>API (Host)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2.3</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11.1</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40.8</a:t>
                          </a: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878201421"/>
                      </a:ext>
                    </a:extLst>
                  </a:tr>
                  <a:tr h="753906">
                    <a:tc>
                      <a:txBody>
                        <a:bodyPr/>
                        <a:lstStyle/>
                        <a:p>
                          <a:r>
                            <a:rPr lang="en-US" sz="3600" dirty="0">
                              <a:solidFill>
                                <a:srgbClr val="000000"/>
                              </a:solidFill>
                            </a:rPr>
                            <a:t>Silica</a:t>
                          </a:r>
                          <a:r>
                            <a:rPr lang="en-US" sz="3600" baseline="0" dirty="0">
                              <a:solidFill>
                                <a:srgbClr val="000000"/>
                              </a:solidFill>
                            </a:rPr>
                            <a:t> R972P</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err="1">
                              <a:solidFill>
                                <a:srgbClr val="000000"/>
                              </a:solidFill>
                            </a:rPr>
                            <a:t>Glidant</a:t>
                          </a:r>
                          <a:r>
                            <a:rPr lang="en-US" sz="3600" baseline="0" dirty="0">
                              <a:solidFill>
                                <a:srgbClr val="000000"/>
                              </a:solidFill>
                            </a:rPr>
                            <a:t> (Guest)</a:t>
                          </a:r>
                          <a:endParaRPr lang="en-US" sz="36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0.02</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a:t>
                          </a: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90493838"/>
                      </a:ext>
                    </a:extLst>
                  </a:tr>
                  <a:tr h="769221">
                    <a:tc>
                      <a:txBody>
                        <a:bodyPr/>
                        <a:lstStyle/>
                        <a:p>
                          <a:r>
                            <a:rPr lang="en-US" sz="3600" dirty="0" err="1">
                              <a:solidFill>
                                <a:srgbClr val="000000"/>
                              </a:solidFill>
                            </a:rPr>
                            <a:t>Avicel</a:t>
                          </a:r>
                          <a:r>
                            <a:rPr lang="en-US" sz="3600" dirty="0">
                              <a:solidFill>
                                <a:srgbClr val="000000"/>
                              </a:solidFill>
                            </a:rPr>
                            <a:t> 102</a:t>
                          </a: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a:solidFill>
                                <a:srgbClr val="000000"/>
                              </a:solidFill>
                            </a:rPr>
                            <a:t>Coarse Excipient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32.0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122.4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244.4</a:t>
                          </a: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881279423"/>
                      </a:ext>
                    </a:extLst>
                  </a:tr>
                  <a:tr h="769221">
                    <a:tc>
                      <a:txBody>
                        <a:bodyPr/>
                        <a:lstStyle/>
                        <a:p>
                          <a:r>
                            <a:rPr lang="en-US" sz="3600" dirty="0" err="1">
                              <a:solidFill>
                                <a:srgbClr val="000000"/>
                              </a:solidFill>
                            </a:rPr>
                            <a:t>Pharmactose</a:t>
                          </a:r>
                          <a:r>
                            <a:rPr lang="en-US" sz="3600" dirty="0">
                              <a:solidFill>
                                <a:srgbClr val="000000"/>
                              </a:solidFill>
                            </a:rPr>
                            <a:t> DCL11</a:t>
                          </a: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a:solidFill>
                                <a:srgbClr val="000000"/>
                              </a:solidFill>
                            </a:rPr>
                            <a:t>Coarse Excipient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42.3</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107.5</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194.4</a:t>
                          </a: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140898137"/>
                      </a:ext>
                    </a:extLst>
                  </a:tr>
                  <a:tr h="769221">
                    <a:tc>
                      <a:txBody>
                        <a:bodyPr/>
                        <a:lstStyle/>
                        <a:p>
                          <a:r>
                            <a:rPr lang="en-US" sz="3600" dirty="0" err="1">
                              <a:solidFill>
                                <a:srgbClr val="000000"/>
                              </a:solidFill>
                            </a:rPr>
                            <a:t>Avicel</a:t>
                          </a:r>
                          <a:r>
                            <a:rPr lang="en-US" sz="3600" baseline="0" dirty="0">
                              <a:solidFill>
                                <a:srgbClr val="000000"/>
                              </a:solidFill>
                            </a:rPr>
                            <a:t> 105</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a:solidFill>
                                <a:srgbClr val="000000"/>
                              </a:solidFill>
                            </a:rPr>
                            <a:t>Fine Excipient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7.2</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19.7</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43.5</a:t>
                          </a: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94709013"/>
                      </a:ext>
                    </a:extLst>
                  </a:tr>
                  <a:tr h="769221">
                    <a:tc>
                      <a:txBody>
                        <a:bodyPr/>
                        <a:lstStyle/>
                        <a:p>
                          <a:r>
                            <a:rPr lang="en-US" sz="3600" dirty="0" err="1">
                              <a:solidFill>
                                <a:srgbClr val="000000"/>
                              </a:solidFill>
                            </a:rPr>
                            <a:t>Pharmatose</a:t>
                          </a:r>
                          <a:r>
                            <a:rPr lang="en-US" sz="3600" dirty="0">
                              <a:solidFill>
                                <a:srgbClr val="000000"/>
                              </a:solidFill>
                            </a:rPr>
                            <a:t> 450M</a:t>
                          </a: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a:solidFill>
                                <a:srgbClr val="000000"/>
                              </a:solidFill>
                            </a:rPr>
                            <a:t>Fine Excipient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3.6</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20.2</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a:solidFill>
                                <a:srgbClr val="000000"/>
                              </a:solidFill>
                            </a:rPr>
                            <a:t>51.5</a:t>
                          </a: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346639353"/>
                      </a:ext>
                    </a:extLst>
                  </a:tr>
                  <a:tr h="769221">
                    <a:tc>
                      <a:txBody>
                        <a:bodyPr/>
                        <a:lstStyle/>
                        <a:p>
                          <a:r>
                            <a:rPr lang="en-US" sz="3600" dirty="0">
                              <a:solidFill>
                                <a:srgbClr val="000000"/>
                              </a:solidFill>
                            </a:rPr>
                            <a:t>Magnesium</a:t>
                          </a:r>
                          <a:r>
                            <a:rPr lang="en-US" sz="3600" baseline="0" dirty="0">
                              <a:solidFill>
                                <a:srgbClr val="000000"/>
                              </a:solidFill>
                            </a:rPr>
                            <a:t> Stearate</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600" dirty="0">
                              <a:solidFill>
                                <a:srgbClr val="000000"/>
                              </a:solidFill>
                            </a:rPr>
                            <a:t>Lubricant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rgbClr val="000000"/>
                              </a:solidFill>
                            </a:rPr>
                            <a:t>1.4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rgbClr val="000000"/>
                              </a:solidFill>
                            </a:rPr>
                            <a:t>5.45</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rgbClr val="000000"/>
                              </a:solidFill>
                            </a:rPr>
                            <a:t>13.1</a:t>
                          </a: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7451627"/>
                      </a:ext>
                    </a:extLst>
                  </a:tr>
                </a:tbl>
              </a:graphicData>
            </a:graphic>
          </p:graphicFrame>
        </mc:Choice>
        <mc:Fallback xmlns="">
          <p:graphicFrame>
            <p:nvGraphicFramePr>
              <p:cNvPr id="69" name="Content Placeholder 68"/>
              <p:cNvGraphicFramePr>
                <a:graphicFrameLocks noGrp="1"/>
              </p:cNvGraphicFramePr>
              <p:nvPr>
                <p:ph sz="quarter" idx="26"/>
                <p:extLst>
                  <p:ext uri="{D42A27DB-BD31-4B8C-83A1-F6EECF244321}">
                    <p14:modId xmlns:p14="http://schemas.microsoft.com/office/powerpoint/2010/main" val="4215261986"/>
                  </p:ext>
                </p:extLst>
              </p:nvPr>
            </p:nvGraphicFramePr>
            <p:xfrm>
              <a:off x="1214438" y="19278344"/>
              <a:ext cx="13339756" cy="6355691"/>
            </p:xfrm>
            <a:graphic>
              <a:graphicData uri="http://schemas.openxmlformats.org/drawingml/2006/table">
                <a:tbl>
                  <a:tblPr firstRow="1" bandRow="1">
                    <a:tableStyleId>{FABFCF23-3B69-468F-B69F-88F6DE6A72F2}</a:tableStyleId>
                  </a:tblPr>
                  <a:tblGrid>
                    <a:gridCol w="4271962">
                      <a:extLst>
                        <a:ext uri="{9D8B030D-6E8A-4147-A177-3AD203B41FA5}">
                          <a16:colId xmlns:a16="http://schemas.microsoft.com/office/drawing/2014/main" val="105134838"/>
                        </a:ext>
                      </a:extLst>
                    </a:gridCol>
                    <a:gridCol w="3314700">
                      <a:extLst>
                        <a:ext uri="{9D8B030D-6E8A-4147-A177-3AD203B41FA5}">
                          <a16:colId xmlns:a16="http://schemas.microsoft.com/office/drawing/2014/main" val="62035261"/>
                        </a:ext>
                      </a:extLst>
                    </a:gridCol>
                    <a:gridCol w="2247900">
                      <a:extLst>
                        <a:ext uri="{9D8B030D-6E8A-4147-A177-3AD203B41FA5}">
                          <a16:colId xmlns:a16="http://schemas.microsoft.com/office/drawing/2014/main" val="2577545444"/>
                        </a:ext>
                      </a:extLst>
                    </a:gridCol>
                    <a:gridCol w="2026416">
                      <a:extLst>
                        <a:ext uri="{9D8B030D-6E8A-4147-A177-3AD203B41FA5}">
                          <a16:colId xmlns:a16="http://schemas.microsoft.com/office/drawing/2014/main" val="3802867741"/>
                        </a:ext>
                      </a:extLst>
                    </a:gridCol>
                    <a:gridCol w="1478778">
                      <a:extLst>
                        <a:ext uri="{9D8B030D-6E8A-4147-A177-3AD203B41FA5}">
                          <a16:colId xmlns:a16="http://schemas.microsoft.com/office/drawing/2014/main" val="184312432"/>
                        </a:ext>
                      </a:extLst>
                    </a:gridCol>
                  </a:tblGrid>
                  <a:tr h="986459">
                    <a:tc>
                      <a:txBody>
                        <a:bodyPr/>
                        <a:lstStyle/>
                        <a:p>
                          <a:pPr algn="ctr"/>
                          <a:r>
                            <a:rPr lang="en-US" sz="4000" dirty="0" smtClean="0"/>
                            <a:t>Material</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smtClean="0"/>
                            <a:t>Function</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7669" t="-11111" r="-156369" b="-56358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86446" t="-11111" r="-73795" b="-56358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801235" t="-11111" r="-823" b="-563580"/>
                          </a:stretch>
                        </a:blipFill>
                      </a:tcPr>
                    </a:tc>
                    <a:extLst>
                      <a:ext uri="{0D108BD9-81ED-4DB2-BD59-A6C34878D82A}">
                        <a16:rowId xmlns:a16="http://schemas.microsoft.com/office/drawing/2014/main" val="2952627565"/>
                      </a:ext>
                    </a:extLst>
                  </a:tr>
                  <a:tr h="769221">
                    <a:tc>
                      <a:txBody>
                        <a:bodyPr/>
                        <a:lstStyle/>
                        <a:p>
                          <a:r>
                            <a:rPr lang="en-US" sz="3600" dirty="0" err="1" smtClean="0">
                              <a:solidFill>
                                <a:srgbClr val="000000"/>
                              </a:solidFill>
                            </a:rPr>
                            <a:t>mAPAP</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smtClean="0">
                              <a:solidFill>
                                <a:srgbClr val="000000"/>
                              </a:solidFill>
                            </a:rPr>
                            <a:t>API (Host)</a:t>
                          </a:r>
                          <a:endParaRPr lang="en-US" sz="36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2.3</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11.1</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40.8</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878201421"/>
                      </a:ext>
                    </a:extLst>
                  </a:tr>
                  <a:tr h="753906">
                    <a:tc>
                      <a:txBody>
                        <a:bodyPr/>
                        <a:lstStyle/>
                        <a:p>
                          <a:r>
                            <a:rPr lang="en-US" sz="3600" dirty="0" smtClean="0">
                              <a:solidFill>
                                <a:srgbClr val="000000"/>
                              </a:solidFill>
                            </a:rPr>
                            <a:t>Silica</a:t>
                          </a:r>
                          <a:r>
                            <a:rPr lang="en-US" sz="3600" baseline="0" dirty="0" smtClean="0">
                              <a:solidFill>
                                <a:srgbClr val="000000"/>
                              </a:solidFill>
                            </a:rPr>
                            <a:t> R972P</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err="1" smtClean="0">
                              <a:solidFill>
                                <a:srgbClr val="000000"/>
                              </a:solidFill>
                            </a:rPr>
                            <a:t>Glidant</a:t>
                          </a:r>
                          <a:r>
                            <a:rPr lang="en-US" sz="3600" baseline="0" dirty="0" smtClean="0">
                              <a:solidFill>
                                <a:srgbClr val="000000"/>
                              </a:solidFill>
                            </a:rPr>
                            <a:t> (Guest)</a:t>
                          </a:r>
                          <a:endParaRPr lang="en-US" sz="36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0.02</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90493838"/>
                      </a:ext>
                    </a:extLst>
                  </a:tr>
                  <a:tr h="769221">
                    <a:tc>
                      <a:txBody>
                        <a:bodyPr/>
                        <a:lstStyle/>
                        <a:p>
                          <a:r>
                            <a:rPr lang="en-US" sz="3600" dirty="0" err="1" smtClean="0">
                              <a:solidFill>
                                <a:srgbClr val="000000"/>
                              </a:solidFill>
                            </a:rPr>
                            <a:t>Avicel</a:t>
                          </a:r>
                          <a:r>
                            <a:rPr lang="en-US" sz="3600" dirty="0" smtClean="0">
                              <a:solidFill>
                                <a:srgbClr val="000000"/>
                              </a:solidFill>
                            </a:rPr>
                            <a:t> 102</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smtClean="0">
                              <a:solidFill>
                                <a:srgbClr val="000000"/>
                              </a:solidFill>
                            </a:rPr>
                            <a:t>Coarse Excipient</a:t>
                          </a:r>
                          <a:endParaRPr lang="en-US" sz="36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32.0</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122.4</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244.4</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881279423"/>
                      </a:ext>
                    </a:extLst>
                  </a:tr>
                  <a:tr h="769221">
                    <a:tc>
                      <a:txBody>
                        <a:bodyPr/>
                        <a:lstStyle/>
                        <a:p>
                          <a:r>
                            <a:rPr lang="en-US" sz="3600" dirty="0" err="1" smtClean="0">
                              <a:solidFill>
                                <a:srgbClr val="000000"/>
                              </a:solidFill>
                            </a:rPr>
                            <a:t>Pharmactose</a:t>
                          </a:r>
                          <a:r>
                            <a:rPr lang="en-US" sz="3600" dirty="0" smtClean="0">
                              <a:solidFill>
                                <a:srgbClr val="000000"/>
                              </a:solidFill>
                            </a:rPr>
                            <a:t> DCL11</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smtClean="0">
                              <a:solidFill>
                                <a:srgbClr val="000000"/>
                              </a:solidFill>
                            </a:rPr>
                            <a:t>Coarse Excipient</a:t>
                          </a:r>
                          <a:endParaRPr lang="en-US" sz="36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42.3</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107.5</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194.4</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140898137"/>
                      </a:ext>
                    </a:extLst>
                  </a:tr>
                  <a:tr h="769221">
                    <a:tc>
                      <a:txBody>
                        <a:bodyPr/>
                        <a:lstStyle/>
                        <a:p>
                          <a:r>
                            <a:rPr lang="en-US" sz="3600" dirty="0" err="1" smtClean="0">
                              <a:solidFill>
                                <a:srgbClr val="000000"/>
                              </a:solidFill>
                            </a:rPr>
                            <a:t>Avicel</a:t>
                          </a:r>
                          <a:r>
                            <a:rPr lang="en-US" sz="3600" baseline="0" dirty="0" smtClean="0">
                              <a:solidFill>
                                <a:srgbClr val="000000"/>
                              </a:solidFill>
                            </a:rPr>
                            <a:t> 105</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smtClean="0">
                              <a:solidFill>
                                <a:srgbClr val="000000"/>
                              </a:solidFill>
                            </a:rPr>
                            <a:t>Fine Excipient</a:t>
                          </a:r>
                          <a:endParaRPr lang="en-US" sz="36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7.2</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19.7</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43.5</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94709013"/>
                      </a:ext>
                    </a:extLst>
                  </a:tr>
                  <a:tr h="769221">
                    <a:tc>
                      <a:txBody>
                        <a:bodyPr/>
                        <a:lstStyle/>
                        <a:p>
                          <a:r>
                            <a:rPr lang="en-US" sz="3600" dirty="0" err="1" smtClean="0">
                              <a:solidFill>
                                <a:srgbClr val="000000"/>
                              </a:solidFill>
                            </a:rPr>
                            <a:t>Pharmatose</a:t>
                          </a:r>
                          <a:r>
                            <a:rPr lang="en-US" sz="3600" dirty="0" smtClean="0">
                              <a:solidFill>
                                <a:srgbClr val="000000"/>
                              </a:solidFill>
                            </a:rPr>
                            <a:t> 450M</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3600" dirty="0" smtClean="0">
                              <a:solidFill>
                                <a:srgbClr val="000000"/>
                              </a:solidFill>
                            </a:rPr>
                            <a:t>Fine Excipient</a:t>
                          </a:r>
                          <a:endParaRPr lang="en-US" sz="36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3.6</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20.2</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sz="4000" dirty="0" smtClean="0">
                              <a:solidFill>
                                <a:srgbClr val="000000"/>
                              </a:solidFill>
                            </a:rPr>
                            <a:t>51.5</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346639353"/>
                      </a:ext>
                    </a:extLst>
                  </a:tr>
                  <a:tr h="769221">
                    <a:tc>
                      <a:txBody>
                        <a:bodyPr/>
                        <a:lstStyle/>
                        <a:p>
                          <a:r>
                            <a:rPr lang="en-US" sz="3600" dirty="0" smtClean="0">
                              <a:solidFill>
                                <a:srgbClr val="000000"/>
                              </a:solidFill>
                            </a:rPr>
                            <a:t>Magnesium</a:t>
                          </a:r>
                          <a:r>
                            <a:rPr lang="en-US" sz="3600" baseline="0" dirty="0" smtClean="0">
                              <a:solidFill>
                                <a:srgbClr val="000000"/>
                              </a:solidFill>
                            </a:rPr>
                            <a:t> Stearate</a:t>
                          </a:r>
                          <a:endParaRPr lang="en-US" sz="36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600" dirty="0" smtClean="0">
                              <a:solidFill>
                                <a:srgbClr val="000000"/>
                              </a:solidFill>
                            </a:rPr>
                            <a:t>Lubricant</a:t>
                          </a:r>
                          <a:endParaRPr lang="en-US" sz="36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smtClean="0">
                              <a:solidFill>
                                <a:srgbClr val="000000"/>
                              </a:solidFill>
                            </a:rPr>
                            <a:t>1.4</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smtClean="0">
                              <a:solidFill>
                                <a:srgbClr val="000000"/>
                              </a:solidFill>
                            </a:rPr>
                            <a:t>5.45</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smtClean="0">
                              <a:solidFill>
                                <a:srgbClr val="000000"/>
                              </a:solidFill>
                            </a:rPr>
                            <a:t>13.1</a:t>
                          </a:r>
                          <a:endParaRPr lang="en-US" sz="4000" dirty="0">
                            <a:solidFill>
                              <a:srgbClr val="000000"/>
                            </a:solidFill>
                          </a:endParaRPr>
                        </a:p>
                      </a:txBody>
                      <a:tcP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7451627"/>
                      </a:ext>
                    </a:extLst>
                  </a:tr>
                </a:tbl>
              </a:graphicData>
            </a:graphic>
          </p:graphicFrame>
        </mc:Fallback>
      </mc:AlternateContent>
      <p:sp>
        <p:nvSpPr>
          <p:cNvPr id="10" name="Text Placeholder 9"/>
          <p:cNvSpPr>
            <a:spLocks noGrp="1"/>
          </p:cNvSpPr>
          <p:nvPr>
            <p:ph type="body" sz="quarter" idx="21"/>
          </p:nvPr>
        </p:nvSpPr>
        <p:spPr>
          <a:xfrm>
            <a:off x="1215118" y="25690165"/>
            <a:ext cx="13339075" cy="685800"/>
          </a:xfrm>
        </p:spPr>
        <p:txBody>
          <a:bodyPr/>
          <a:lstStyle/>
          <a:p>
            <a:r>
              <a:rPr lang="en-US" dirty="0"/>
              <a:t>Methods</a:t>
            </a:r>
          </a:p>
        </p:txBody>
      </p:sp>
      <p:graphicFrame>
        <p:nvGraphicFramePr>
          <p:cNvPr id="77" name="Content Placeholder 76"/>
          <p:cNvGraphicFramePr>
            <a:graphicFrameLocks noGrp="1"/>
          </p:cNvGraphicFramePr>
          <p:nvPr>
            <p:ph sz="quarter" idx="27"/>
            <p:extLst>
              <p:ext uri="{D42A27DB-BD31-4B8C-83A1-F6EECF244321}">
                <p14:modId xmlns:p14="http://schemas.microsoft.com/office/powerpoint/2010/main" val="3789898009"/>
              </p:ext>
            </p:extLst>
          </p:nvPr>
        </p:nvGraphicFramePr>
        <p:xfrm>
          <a:off x="1214438" y="26241574"/>
          <a:ext cx="12158662" cy="2482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 Placeholder 12"/>
          <p:cNvSpPr>
            <a:spLocks noGrp="1"/>
          </p:cNvSpPr>
          <p:nvPr>
            <p:ph type="body" sz="quarter" idx="29"/>
          </p:nvPr>
        </p:nvSpPr>
        <p:spPr>
          <a:xfrm>
            <a:off x="15392400" y="10972800"/>
            <a:ext cx="13339075" cy="685800"/>
          </a:xfrm>
          <a:ln>
            <a:solidFill>
              <a:schemeClr val="accent5"/>
            </a:solidFill>
          </a:ln>
        </p:spPr>
        <p:txBody>
          <a:bodyPr/>
          <a:lstStyle/>
          <a:p>
            <a:endParaRPr lang="en-US"/>
          </a:p>
        </p:txBody>
      </p:sp>
      <p:sp>
        <p:nvSpPr>
          <p:cNvPr id="15" name="Text Placeholder 14"/>
          <p:cNvSpPr>
            <a:spLocks noGrp="1"/>
          </p:cNvSpPr>
          <p:nvPr>
            <p:ph type="body" sz="quarter" idx="31"/>
          </p:nvPr>
        </p:nvSpPr>
        <p:spPr/>
        <p:txBody>
          <a:bodyPr/>
          <a:lstStyle/>
          <a:p>
            <a:r>
              <a:rPr lang="en-US" dirty="0"/>
              <a:t>Results (</a:t>
            </a:r>
            <a:r>
              <a:rPr lang="en-US" dirty="0" err="1"/>
              <a:t>con’t</a:t>
            </a:r>
            <a:r>
              <a:rPr lang="en-US" dirty="0"/>
              <a:t>)</a:t>
            </a:r>
          </a:p>
        </p:txBody>
      </p:sp>
      <p:sp>
        <p:nvSpPr>
          <p:cNvPr id="21" name="Text Placeholder 37"/>
          <p:cNvSpPr txBox="1">
            <a:spLocks/>
          </p:cNvSpPr>
          <p:nvPr/>
        </p:nvSpPr>
        <p:spPr>
          <a:xfrm>
            <a:off x="29489400" y="12315902"/>
            <a:ext cx="13339075" cy="685800"/>
          </a:xfrm>
          <a:prstGeom prst="round1Rect">
            <a:avLst/>
          </a:prstGeom>
          <a:solidFill>
            <a:schemeClr val="accent4"/>
          </a:solidFill>
        </p:spPr>
        <p:txBody>
          <a:bodyPr vert="horz" lIns="365760" tIns="45720" rIns="91440" bIns="45720" rtlCol="0" anchor="ctr">
            <a:noAutofit/>
          </a:bodyPr>
          <a:lstStyle>
            <a:lvl1pPr marL="0" indent="0" algn="ctr" defTabSz="4389120" rtl="0" eaLnBrk="1" latinLnBrk="0" hangingPunct="1">
              <a:lnSpc>
                <a:spcPct val="100000"/>
              </a:lnSpc>
              <a:spcBef>
                <a:spcPts val="0"/>
              </a:spcBef>
              <a:buClr>
                <a:schemeClr val="accent2"/>
              </a:buClr>
              <a:buFont typeface="Arial" panose="020B0604020202020204" pitchFamily="34" charset="0"/>
              <a:buNone/>
              <a:defRPr sz="4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dirty="0"/>
              <a:t>Research Relation to ERC</a:t>
            </a:r>
          </a:p>
        </p:txBody>
      </p:sp>
      <p:graphicFrame>
        <p:nvGraphicFramePr>
          <p:cNvPr id="22" name="Group 56"/>
          <p:cNvGraphicFramePr>
            <a:graphicFrameLocks noGrp="1"/>
          </p:cNvGraphicFramePr>
          <p:nvPr>
            <p:extLst>
              <p:ext uri="{D42A27DB-BD31-4B8C-83A1-F6EECF244321}">
                <p14:modId xmlns:p14="http://schemas.microsoft.com/office/powerpoint/2010/main" val="575181623"/>
              </p:ext>
            </p:extLst>
          </p:nvPr>
        </p:nvGraphicFramePr>
        <p:xfrm>
          <a:off x="30552451" y="13333520"/>
          <a:ext cx="10967792" cy="5944824"/>
        </p:xfrm>
        <a:graphic>
          <a:graphicData uri="http://schemas.openxmlformats.org/drawingml/2006/table">
            <a:tbl>
              <a:tblPr firstRow="1" firstCol="1" bandRow="1">
                <a:tableStyleId>{D113A9D2-9D6B-4929-AA2D-F23B5EE8CBE7}</a:tableStyleId>
              </a:tblPr>
              <a:tblGrid>
                <a:gridCol w="3423992">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70118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6"/>
                          </a:solidFill>
                          <a:effectLst/>
                        </a:rPr>
                        <a:t>Test Bed 1: </a:t>
                      </a:r>
                      <a:br>
                        <a:rPr kumimoji="0" lang="en-US" sz="2000" u="none" strike="noStrike" cap="none" normalizeH="0" baseline="0" dirty="0">
                          <a:ln>
                            <a:noFill/>
                          </a:ln>
                          <a:solidFill>
                            <a:schemeClr val="accent6"/>
                          </a:solidFill>
                          <a:effectLst/>
                        </a:rPr>
                      </a:br>
                      <a:r>
                        <a:rPr kumimoji="0" lang="en-US" sz="2000" u="none" strike="noStrike" cap="none" normalizeH="0" baseline="0" dirty="0">
                          <a:ln>
                            <a:noFill/>
                          </a:ln>
                          <a:solidFill>
                            <a:schemeClr val="accent6"/>
                          </a:solidFill>
                          <a:effectLst/>
                        </a:rPr>
                        <a:t>Tablet Manufacturing</a:t>
                      </a:r>
                      <a:endParaRPr kumimoji="0" lang="en-US" sz="2000" b="1" i="0" u="none" strike="noStrike" cap="none" normalizeH="0" baseline="0" dirty="0">
                        <a:ln>
                          <a:noFill/>
                        </a:ln>
                        <a:solidFill>
                          <a:schemeClr val="accent6"/>
                        </a:solidFill>
                        <a:effectLst/>
                        <a:latin typeface="Arial Narrow" panose="020B0606020202030204" pitchFamily="34"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6"/>
                          </a:solidFill>
                          <a:effectLst/>
                        </a:rPr>
                        <a:t>Test Bed 2: </a:t>
                      </a:r>
                      <a:br>
                        <a:rPr kumimoji="0" lang="en-US" sz="2000" u="none" strike="noStrike" cap="none" normalizeH="0" baseline="0" dirty="0">
                          <a:ln>
                            <a:noFill/>
                          </a:ln>
                          <a:solidFill>
                            <a:schemeClr val="accent6"/>
                          </a:solidFill>
                          <a:effectLst/>
                        </a:rPr>
                      </a:br>
                      <a:r>
                        <a:rPr kumimoji="0" lang="en-US" sz="2000" u="none" strike="noStrike" cap="none" normalizeH="0" baseline="0" dirty="0">
                          <a:ln>
                            <a:noFill/>
                          </a:ln>
                          <a:solidFill>
                            <a:schemeClr val="accent6"/>
                          </a:solidFill>
                          <a:effectLst/>
                        </a:rPr>
                        <a:t>Strip Film</a:t>
                      </a:r>
                      <a:endParaRPr kumimoji="0" lang="en-US" sz="2000" b="1" i="0" u="none" strike="noStrike" cap="none" normalizeH="0" baseline="0" dirty="0">
                        <a:ln>
                          <a:noFill/>
                        </a:ln>
                        <a:solidFill>
                          <a:schemeClr val="accent6"/>
                        </a:solidFill>
                        <a:effectLst/>
                        <a:latin typeface="Arial Narrow" panose="020B0606020202030204" pitchFamily="34"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6"/>
                          </a:solidFill>
                          <a:effectLst/>
                        </a:rPr>
                        <a:t>Test Bed 3: </a:t>
                      </a:r>
                      <a:br>
                        <a:rPr kumimoji="0" lang="en-US" sz="2000" u="none" strike="noStrike" cap="none" normalizeH="0" baseline="0" dirty="0">
                          <a:ln>
                            <a:noFill/>
                          </a:ln>
                          <a:solidFill>
                            <a:schemeClr val="accent6"/>
                          </a:solidFill>
                          <a:effectLst/>
                        </a:rPr>
                      </a:br>
                      <a:r>
                        <a:rPr kumimoji="0" lang="en-US" sz="2000" u="none" strike="noStrike" cap="none" normalizeH="0" baseline="0" dirty="0">
                          <a:ln>
                            <a:noFill/>
                          </a:ln>
                          <a:solidFill>
                            <a:schemeClr val="accent6"/>
                          </a:solidFill>
                          <a:effectLst/>
                        </a:rPr>
                        <a:t>Multi-layer products</a:t>
                      </a:r>
                      <a:endParaRPr kumimoji="0" lang="en-US" sz="2000" b="1" i="0" u="none" strike="noStrike" cap="none" normalizeH="0" baseline="0" dirty="0">
                        <a:ln>
                          <a:noFill/>
                        </a:ln>
                        <a:solidFill>
                          <a:schemeClr val="accent6"/>
                        </a:solidFill>
                        <a:effectLst/>
                        <a:latin typeface="Arial Narrow" panose="020B0606020202030204" pitchFamily="34"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10000"/>
                  </a:ext>
                </a:extLst>
              </a:tr>
              <a:tr h="1310910">
                <a:tc>
                  <a:txBody>
                    <a:bodyPr/>
                    <a:lstStyle/>
                    <a:p>
                      <a:pPr algn="ctr"/>
                      <a:r>
                        <a:rPr kumimoji="0" lang="en-US" sz="2000" u="none" strike="noStrike" cap="none" normalizeH="0" baseline="0" dirty="0">
                          <a:ln>
                            <a:noFill/>
                          </a:ln>
                          <a:solidFill>
                            <a:schemeClr val="accent6"/>
                          </a:solidFill>
                          <a:effectLst/>
                        </a:rPr>
                        <a:t>Thrust A: </a:t>
                      </a:r>
                      <a:br>
                        <a:rPr kumimoji="0" lang="en-US" sz="2000" u="none" strike="noStrike" cap="none" normalizeH="0" baseline="0" dirty="0">
                          <a:ln>
                            <a:noFill/>
                          </a:ln>
                          <a:solidFill>
                            <a:schemeClr val="accent6"/>
                          </a:solidFill>
                          <a:effectLst/>
                        </a:rPr>
                      </a:br>
                      <a:r>
                        <a:rPr lang="en-US" sz="2000" dirty="0">
                          <a:ln>
                            <a:noFill/>
                          </a:ln>
                          <a:solidFill>
                            <a:schemeClr val="accent6"/>
                          </a:solidFill>
                        </a:rPr>
                        <a:t>Materials Formation &amp;</a:t>
                      </a:r>
                    </a:p>
                    <a:p>
                      <a:pPr algn="ctr"/>
                      <a:r>
                        <a:rPr lang="en-US" sz="2000" dirty="0">
                          <a:ln>
                            <a:noFill/>
                          </a:ln>
                          <a:solidFill>
                            <a:schemeClr val="accent6"/>
                          </a:solidFill>
                        </a:rPr>
                        <a:t>Characterization</a:t>
                      </a: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000" u="none" strike="noStrike" cap="none" normalizeH="0" baseline="0" dirty="0">
                          <a:ln>
                            <a:noFill/>
                          </a:ln>
                          <a:solidFill>
                            <a:schemeClr val="accent6"/>
                          </a:solidFill>
                          <a:effectLst/>
                          <a:sym typeface="Wingdings 2"/>
                        </a:rPr>
                        <a:t></a:t>
                      </a: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10001"/>
                  </a:ext>
                </a:extLst>
              </a:tr>
              <a:tr h="131091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6"/>
                          </a:solidFill>
                          <a:effectLst/>
                        </a:rPr>
                        <a:t>Thrust B: </a:t>
                      </a:r>
                    </a:p>
                    <a:p>
                      <a:pPr marL="0" marR="0" lvl="0" indent="0" algn="ctr" defTabSz="457200" rtl="0" eaLnBrk="1" fontAlgn="base" latinLnBrk="0" hangingPunct="1">
                        <a:lnSpc>
                          <a:spcPct val="100000"/>
                        </a:lnSpc>
                        <a:spcBef>
                          <a:spcPct val="0"/>
                        </a:spcBef>
                        <a:spcAft>
                          <a:spcPct val="0"/>
                        </a:spcAft>
                        <a:buClrTx/>
                        <a:buSzTx/>
                        <a:buFontTx/>
                        <a:buNone/>
                        <a:tabLst/>
                      </a:pPr>
                      <a:r>
                        <a:rPr lang="en-US" sz="2000" dirty="0">
                          <a:ln>
                            <a:noFill/>
                          </a:ln>
                          <a:solidFill>
                            <a:schemeClr val="accent6"/>
                          </a:solidFill>
                        </a:rPr>
                        <a:t>Design, Scale up, &amp; Optimization of </a:t>
                      </a:r>
                      <a:br>
                        <a:rPr lang="en-US" sz="2000" dirty="0">
                          <a:ln>
                            <a:noFill/>
                          </a:ln>
                          <a:solidFill>
                            <a:schemeClr val="accent6"/>
                          </a:solidFill>
                        </a:rPr>
                      </a:br>
                      <a:r>
                        <a:rPr lang="en-US" sz="2000" dirty="0">
                          <a:ln>
                            <a:noFill/>
                          </a:ln>
                          <a:solidFill>
                            <a:schemeClr val="accent6"/>
                          </a:solidFill>
                        </a:rPr>
                        <a:t>Manufacturing Processes</a:t>
                      </a:r>
                      <a:r>
                        <a:rPr lang="en-US" sz="2000" cap="all" dirty="0">
                          <a:ln>
                            <a:noFill/>
                          </a:ln>
                          <a:solidFill>
                            <a:schemeClr val="accent6"/>
                          </a:solidFill>
                        </a:rPr>
                        <a:t> </a:t>
                      </a:r>
                      <a:endParaRPr kumimoji="0" lang="en-US" sz="2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10002"/>
                  </a:ext>
                </a:extLst>
              </a:tr>
              <a:tr h="131091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6"/>
                          </a:solidFill>
                          <a:effectLst/>
                        </a:rPr>
                        <a:t>Thrust C: </a:t>
                      </a:r>
                      <a:br>
                        <a:rPr kumimoji="0" lang="en-US" sz="2000" u="none" strike="noStrike" cap="none" normalizeH="0" baseline="0" dirty="0">
                          <a:ln>
                            <a:noFill/>
                          </a:ln>
                          <a:solidFill>
                            <a:schemeClr val="accent6"/>
                          </a:solidFill>
                          <a:effectLst/>
                        </a:rPr>
                      </a:br>
                      <a:r>
                        <a:rPr lang="en-US" sz="2000" dirty="0">
                          <a:ln>
                            <a:noFill/>
                          </a:ln>
                          <a:solidFill>
                            <a:schemeClr val="accent6"/>
                          </a:solidFill>
                        </a:rPr>
                        <a:t>Structural Characterization &amp; </a:t>
                      </a:r>
                      <a:br>
                        <a:rPr lang="en-US" sz="2000" dirty="0">
                          <a:ln>
                            <a:noFill/>
                          </a:ln>
                          <a:solidFill>
                            <a:schemeClr val="accent6"/>
                          </a:solidFill>
                        </a:rPr>
                      </a:br>
                      <a:r>
                        <a:rPr lang="en-US" sz="2000" dirty="0">
                          <a:ln>
                            <a:noFill/>
                          </a:ln>
                          <a:solidFill>
                            <a:schemeClr val="accent6"/>
                          </a:solidFill>
                        </a:rPr>
                        <a:t>Modeling of Products</a:t>
                      </a:r>
                      <a:endParaRPr kumimoji="0" lang="en-US" sz="2000" u="none" strike="noStrike" cap="none" normalizeH="0" baseline="0" dirty="0">
                        <a:ln>
                          <a:noFill/>
                        </a:ln>
                        <a:solidFill>
                          <a:schemeClr val="accent6"/>
                        </a:solidFill>
                        <a:effectLst/>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6000" u="none" strike="noStrike" cap="none" normalizeH="0" baseline="0" dirty="0">
                          <a:ln>
                            <a:noFill/>
                          </a:ln>
                          <a:solidFill>
                            <a:schemeClr val="accent6"/>
                          </a:solidFill>
                          <a:effectLst/>
                          <a:sym typeface="Wingdings 2"/>
                        </a:rPr>
                        <a:t></a:t>
                      </a: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10003"/>
                  </a:ext>
                </a:extLst>
              </a:tr>
              <a:tr h="131091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accent6"/>
                          </a:solidFill>
                          <a:effectLst/>
                        </a:rPr>
                        <a:t>Thrust D: </a:t>
                      </a:r>
                      <a:br>
                        <a:rPr kumimoji="0" lang="en-US" sz="2000" u="none" strike="noStrike" cap="none" normalizeH="0" baseline="0" dirty="0">
                          <a:ln>
                            <a:noFill/>
                          </a:ln>
                          <a:solidFill>
                            <a:schemeClr val="accent6"/>
                          </a:solidFill>
                          <a:effectLst/>
                        </a:rPr>
                      </a:br>
                      <a:r>
                        <a:rPr lang="en-US" sz="2000" dirty="0">
                          <a:ln>
                            <a:noFill/>
                          </a:ln>
                          <a:solidFill>
                            <a:schemeClr val="accent6"/>
                          </a:solidFill>
                        </a:rPr>
                        <a:t>Integrated Systems Science</a:t>
                      </a:r>
                      <a:endParaRPr kumimoji="0" lang="en-US" sz="2000" u="none" strike="noStrike" cap="none" normalizeH="0" baseline="0" dirty="0">
                        <a:ln>
                          <a:noFill/>
                        </a:ln>
                        <a:solidFill>
                          <a:schemeClr val="accent6"/>
                        </a:solidFill>
                        <a:effectLst/>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6000" b="1" i="0" u="none" strike="noStrike" cap="none" normalizeH="0" baseline="0" dirty="0">
                        <a:ln>
                          <a:noFill/>
                        </a:ln>
                        <a:solidFill>
                          <a:schemeClr val="accent6"/>
                        </a:solidFill>
                        <a:effectLst/>
                        <a:latin typeface="Verdana" pitchFamily="-107" charset="0"/>
                        <a:ea typeface="ＭＳ Ｐゴシック" pitchFamily="-107" charset="-128"/>
                      </a:endParaRPr>
                    </a:p>
                  </a:txBody>
                  <a:tcPr marL="91434" marR="91434" marT="45729" marB="45729"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10004"/>
                  </a:ext>
                </a:extLst>
              </a:tr>
            </a:tbl>
          </a:graphicData>
        </a:graphic>
      </p:graphicFrame>
      <p:graphicFrame>
        <p:nvGraphicFramePr>
          <p:cNvPr id="23" name="Content Placeholder 4"/>
          <p:cNvGraphicFramePr>
            <a:graphicFrameLocks noGrp="1"/>
          </p:cNvGraphicFramePr>
          <p:nvPr>
            <p:ph sz="quarter" idx="30"/>
            <p:extLst>
              <p:ext uri="{D42A27DB-BD31-4B8C-83A1-F6EECF244321}">
                <p14:modId xmlns:p14="http://schemas.microsoft.com/office/powerpoint/2010/main" val="1099463503"/>
              </p:ext>
            </p:extLst>
          </p:nvPr>
        </p:nvGraphicFramePr>
        <p:xfrm>
          <a:off x="29706233" y="19610162"/>
          <a:ext cx="13339763" cy="10866186"/>
        </p:xfrm>
        <a:graphic>
          <a:graphicData uri="http://schemas.openxmlformats.org/drawingml/2006/table">
            <a:tbl>
              <a:tblPr firstRow="1" bandRow="1">
                <a:tableStyleId>{2D5ABB26-0587-4C30-8999-92F81FD0307C}</a:tableStyleId>
              </a:tblPr>
              <a:tblGrid>
                <a:gridCol w="13339763">
                  <a:extLst>
                    <a:ext uri="{9D8B030D-6E8A-4147-A177-3AD203B41FA5}">
                      <a16:colId xmlns:a16="http://schemas.microsoft.com/office/drawing/2014/main" val="20000"/>
                    </a:ext>
                  </a:extLst>
                </a:gridCol>
              </a:tblGrid>
              <a:tr h="370840">
                <a:tc>
                  <a:txBody>
                    <a:bodyPr/>
                    <a:lstStyle/>
                    <a:p>
                      <a:pPr algn="ctr"/>
                      <a:r>
                        <a:rPr lang="en-US" sz="4400" b="1" dirty="0">
                          <a:solidFill>
                            <a:srgbClr val="000000"/>
                          </a:solidFill>
                          <a:latin typeface="Arial Black" panose="020B0A04020102020204" pitchFamily="34" charset="0"/>
                        </a:rPr>
                        <a:t>Impact on </a:t>
                      </a:r>
                      <a:r>
                        <a:rPr lang="en-US" sz="4400" b="1" dirty="0" err="1">
                          <a:solidFill>
                            <a:srgbClr val="000000"/>
                          </a:solidFill>
                          <a:latin typeface="Arial Black" panose="020B0A04020102020204" pitchFamily="34" charset="0"/>
                        </a:rPr>
                        <a:t>Testbed</a:t>
                      </a:r>
                      <a:r>
                        <a:rPr lang="en-US" sz="4400" b="1" dirty="0">
                          <a:solidFill>
                            <a:srgbClr val="000000"/>
                          </a:solidFill>
                          <a:latin typeface="Arial Black" panose="020B0A04020102020204" pitchFamily="34" charset="0"/>
                        </a:rPr>
                        <a:t>(s)</a:t>
                      </a:r>
                    </a:p>
                  </a:txBody>
                  <a:tcPr marL="228600" marR="228600">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1874586">
                <a:tc>
                  <a:txBody>
                    <a:bodyPr/>
                    <a:lstStyle/>
                    <a:p>
                      <a:r>
                        <a:rPr lang="en-US" sz="3200" dirty="0">
                          <a:solidFill>
                            <a:srgbClr val="000000"/>
                          </a:solidFill>
                        </a:rPr>
                        <a:t>By</a:t>
                      </a:r>
                      <a:r>
                        <a:rPr lang="en-US" sz="3200" baseline="0" dirty="0">
                          <a:solidFill>
                            <a:srgbClr val="000000"/>
                          </a:solidFill>
                        </a:rPr>
                        <a:t> improving bulk properties of pharmaceutical blends, critical quality attributes (CQAs) are also improved. This </a:t>
                      </a:r>
                      <a:r>
                        <a:rPr lang="en-US" sz="3200" baseline="0">
                          <a:solidFill>
                            <a:srgbClr val="000000"/>
                          </a:solidFill>
                        </a:rPr>
                        <a:t>indicates at the </a:t>
                      </a:r>
                      <a:r>
                        <a:rPr lang="en-US" sz="3200" baseline="0" dirty="0">
                          <a:solidFill>
                            <a:srgbClr val="000000"/>
                          </a:solidFill>
                        </a:rPr>
                        <a:t>feasibility of CM of pharmaceutical blends with cohesive APIs. </a:t>
                      </a:r>
                      <a:endParaRPr lang="en-US" sz="3200" dirty="0">
                        <a:solidFill>
                          <a:srgbClr val="000000"/>
                        </a:solidFill>
                      </a:endParaRPr>
                    </a:p>
                  </a:txBody>
                  <a:tcPr marL="228600" marR="228600">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algn="ctr"/>
                      <a:r>
                        <a:rPr lang="en-US" sz="4400" dirty="0">
                          <a:solidFill>
                            <a:srgbClr val="000000"/>
                          </a:solidFill>
                          <a:latin typeface="Arial Black" panose="020B0A04020102020204" pitchFamily="34" charset="0"/>
                        </a:rPr>
                        <a:t>Conclusions</a:t>
                      </a:r>
                      <a:endParaRPr lang="en-US" sz="4400" b="1" dirty="0">
                        <a:solidFill>
                          <a:srgbClr val="000000"/>
                        </a:solidFill>
                        <a:latin typeface="Arial Black" panose="020B0A04020102020204" pitchFamily="34" charset="0"/>
                      </a:endParaRPr>
                    </a:p>
                  </a:txBody>
                  <a:tcPr marL="228600" marR="228600">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marL="514350" indent="-514350">
                        <a:buFont typeface="+mj-lt"/>
                        <a:buAutoNum type="arabicPeriod"/>
                      </a:pPr>
                      <a:r>
                        <a:rPr lang="en-US" sz="3200" dirty="0">
                          <a:solidFill>
                            <a:srgbClr val="000000"/>
                          </a:solidFill>
                        </a:rPr>
                        <a:t>Dry</a:t>
                      </a:r>
                      <a:r>
                        <a:rPr lang="en-US" sz="3200" baseline="0" dirty="0">
                          <a:solidFill>
                            <a:srgbClr val="000000"/>
                          </a:solidFill>
                        </a:rPr>
                        <a:t> coating of cohesive APIs facilitate the production of pharmaceutical blends with high API loading capabilities as well as adequate flow and compaction properties. </a:t>
                      </a:r>
                    </a:p>
                    <a:p>
                      <a:pPr marL="514350" indent="-514350">
                        <a:buFont typeface="+mj-lt"/>
                        <a:buAutoNum type="arabicPeriod"/>
                      </a:pPr>
                      <a:r>
                        <a:rPr lang="en-US" sz="3200" baseline="0" dirty="0">
                          <a:solidFill>
                            <a:srgbClr val="000000"/>
                          </a:solidFill>
                        </a:rPr>
                        <a:t>Content uniformity and flowability of fine, cohesive APIs can be improved via dry coating, and then mixing with fine excipients. </a:t>
                      </a:r>
                      <a:endParaRPr lang="en-US" sz="3200" dirty="0">
                        <a:solidFill>
                          <a:srgbClr val="000000"/>
                        </a:solidFill>
                      </a:endParaRPr>
                    </a:p>
                  </a:txBody>
                  <a:tcPr marL="228600" marR="228600">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en-US" sz="4400" dirty="0">
                          <a:solidFill>
                            <a:srgbClr val="000000"/>
                          </a:solidFill>
                          <a:latin typeface="Arial Black" panose="020B0A04020102020204" pitchFamily="34" charset="0"/>
                        </a:rPr>
                        <a:t>Future Work</a:t>
                      </a:r>
                      <a:endParaRPr lang="en-US" sz="4400" b="1" dirty="0">
                        <a:solidFill>
                          <a:srgbClr val="000000"/>
                        </a:solidFill>
                        <a:latin typeface="Arial Black" panose="020B0A04020102020204" pitchFamily="34" charset="0"/>
                      </a:endParaRPr>
                    </a:p>
                  </a:txBody>
                  <a:tcPr marL="228600" marR="228600">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marL="514350" indent="-514350">
                        <a:buFont typeface="+mj-lt"/>
                        <a:buAutoNum type="arabicPeriod"/>
                      </a:pPr>
                      <a:r>
                        <a:rPr lang="en-US" sz="3200" dirty="0">
                          <a:solidFill>
                            <a:srgbClr val="000000"/>
                          </a:solidFill>
                        </a:rPr>
                        <a:t>Further</a:t>
                      </a:r>
                      <a:r>
                        <a:rPr lang="en-US" sz="3200" baseline="0" dirty="0">
                          <a:solidFill>
                            <a:srgbClr val="000000"/>
                          </a:solidFill>
                        </a:rPr>
                        <a:t> develop model to correlate particle properties of manufactured APIs to (1) maximum allowable API loading in pharmaceutical blends, (2) the degree of necessary surface area coverage via dry coating and (3) the ideal excipients to pair with said API in order to manufacture drug products via high speed DC tableting. </a:t>
                      </a:r>
                    </a:p>
                    <a:p>
                      <a:pPr marL="514350" indent="-514350">
                        <a:buFont typeface="+mj-lt"/>
                        <a:buAutoNum type="arabicPeriod"/>
                      </a:pPr>
                      <a:endParaRPr lang="en-US" sz="3200" dirty="0">
                        <a:solidFill>
                          <a:srgbClr val="000000"/>
                        </a:solidFill>
                      </a:endParaRPr>
                    </a:p>
                  </a:txBody>
                  <a:tcPr marL="228600" marR="228600">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marL="514350" indent="-514350">
                        <a:buFont typeface="+mj-lt"/>
                        <a:buAutoNum type="arabicPeriod"/>
                      </a:pPr>
                      <a:endParaRPr lang="en-US" sz="3200" dirty="0">
                        <a:solidFill>
                          <a:srgbClr val="000000"/>
                        </a:solidFill>
                      </a:endParaRPr>
                    </a:p>
                  </a:txBody>
                  <a:tcPr marL="228600" marR="228600">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117415194"/>
                  </a:ext>
                </a:extLst>
              </a:tr>
              <a:tr h="370840">
                <a:tc>
                  <a:txBody>
                    <a:bodyPr/>
                    <a:lstStyle/>
                    <a:p>
                      <a:pPr marL="0" indent="0">
                        <a:buFont typeface="+mj-lt"/>
                        <a:buNone/>
                      </a:pPr>
                      <a:endParaRPr lang="en-US" sz="3200" dirty="0">
                        <a:solidFill>
                          <a:srgbClr val="000000"/>
                        </a:solidFill>
                      </a:endParaRPr>
                    </a:p>
                  </a:txBody>
                  <a:tcPr marL="228600" marR="228600">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B w="571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98804956"/>
                  </a:ext>
                </a:extLst>
              </a:tr>
            </a:tbl>
          </a:graphicData>
        </a:graphic>
      </p:graphicFrame>
      <p:pic>
        <p:nvPicPr>
          <p:cNvPr id="70" name="Content Placeholder 69"/>
          <p:cNvPicPr>
            <a:picLocks noGrp="1" noChangeAspect="1"/>
          </p:cNvPicPr>
          <p:nvPr>
            <p:ph sz="quarter" idx="30"/>
          </p:nvPr>
        </p:nvPicPr>
        <p:blipFill>
          <a:blip r:embed="rId10" cstate="print">
            <a:extLst>
              <a:ext uri="{28A0092B-C50C-407E-A947-70E740481C1C}">
                <a14:useLocalDpi xmlns:a14="http://schemas.microsoft.com/office/drawing/2010/main" val="0"/>
              </a:ext>
            </a:extLst>
          </a:blip>
          <a:stretch>
            <a:fillRect/>
          </a:stretch>
        </p:blipFill>
        <p:spPr>
          <a:xfrm>
            <a:off x="15392400" y="22354372"/>
            <a:ext cx="6876087" cy="8753558"/>
          </a:xfrm>
          <a:ln>
            <a:solidFill>
              <a:schemeClr val="accent5"/>
            </a:solidFill>
          </a:ln>
        </p:spPr>
      </p:pic>
      <p:grpSp>
        <p:nvGrpSpPr>
          <p:cNvPr id="25" name="Group 24"/>
          <p:cNvGrpSpPr/>
          <p:nvPr/>
        </p:nvGrpSpPr>
        <p:grpSpPr>
          <a:xfrm>
            <a:off x="16551737" y="4185956"/>
            <a:ext cx="10484270" cy="2715324"/>
            <a:chOff x="1823181" y="4038068"/>
            <a:chExt cx="8391986" cy="1854264"/>
          </a:xfrm>
        </p:grpSpPr>
        <p:grpSp>
          <p:nvGrpSpPr>
            <p:cNvPr id="26" name="Group 25"/>
            <p:cNvGrpSpPr/>
            <p:nvPr/>
          </p:nvGrpSpPr>
          <p:grpSpPr>
            <a:xfrm>
              <a:off x="8386372" y="4063530"/>
              <a:ext cx="1828795" cy="1828802"/>
              <a:chOff x="7865286" y="5644445"/>
              <a:chExt cx="961807" cy="955024"/>
            </a:xfrm>
          </p:grpSpPr>
          <p:sp>
            <p:nvSpPr>
              <p:cNvPr id="43" name="Oval 42"/>
              <p:cNvSpPr>
                <a:spLocks noChangeArrowheads="1"/>
              </p:cNvSpPr>
              <p:nvPr/>
            </p:nvSpPr>
            <p:spPr bwMode="auto">
              <a:xfrm>
                <a:off x="7887244" y="6204713"/>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44" name="Oval 43"/>
              <p:cNvSpPr>
                <a:spLocks noChangeArrowheads="1"/>
              </p:cNvSpPr>
              <p:nvPr/>
            </p:nvSpPr>
            <p:spPr bwMode="auto">
              <a:xfrm>
                <a:off x="7865286" y="6035282"/>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45" name="Oval 44"/>
              <p:cNvSpPr>
                <a:spLocks noChangeArrowheads="1"/>
              </p:cNvSpPr>
              <p:nvPr/>
            </p:nvSpPr>
            <p:spPr bwMode="auto">
              <a:xfrm>
                <a:off x="8341115" y="5644445"/>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46" name="Oval 45"/>
              <p:cNvSpPr>
                <a:spLocks noChangeArrowheads="1"/>
              </p:cNvSpPr>
              <p:nvPr/>
            </p:nvSpPr>
            <p:spPr bwMode="auto">
              <a:xfrm>
                <a:off x="7909762" y="5879059"/>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47" name="Oval 46"/>
              <p:cNvSpPr>
                <a:spLocks noChangeArrowheads="1"/>
              </p:cNvSpPr>
              <p:nvPr/>
            </p:nvSpPr>
            <p:spPr bwMode="auto">
              <a:xfrm>
                <a:off x="8000174" y="5752087"/>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48" name="Oval 47"/>
              <p:cNvSpPr>
                <a:spLocks noChangeArrowheads="1"/>
              </p:cNvSpPr>
              <p:nvPr/>
            </p:nvSpPr>
            <p:spPr bwMode="auto">
              <a:xfrm>
                <a:off x="7980306" y="6338284"/>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49" name="Oval 48"/>
              <p:cNvSpPr>
                <a:spLocks noChangeArrowheads="1"/>
              </p:cNvSpPr>
              <p:nvPr/>
            </p:nvSpPr>
            <p:spPr bwMode="auto">
              <a:xfrm>
                <a:off x="8532502" y="5720199"/>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50" name="Oval 49"/>
              <p:cNvSpPr>
                <a:spLocks noChangeArrowheads="1"/>
              </p:cNvSpPr>
              <p:nvPr/>
            </p:nvSpPr>
            <p:spPr bwMode="auto">
              <a:xfrm>
                <a:off x="8117905" y="6439253"/>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51" name="Oval 50"/>
              <p:cNvSpPr>
                <a:spLocks noChangeArrowheads="1"/>
              </p:cNvSpPr>
              <p:nvPr/>
            </p:nvSpPr>
            <p:spPr bwMode="auto">
              <a:xfrm>
                <a:off x="8142640" y="5665908"/>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52" name="Oval 51"/>
              <p:cNvSpPr>
                <a:spLocks noChangeArrowheads="1"/>
              </p:cNvSpPr>
              <p:nvPr/>
            </p:nvSpPr>
            <p:spPr bwMode="auto">
              <a:xfrm>
                <a:off x="8000083" y="5768251"/>
                <a:ext cx="698500" cy="695325"/>
              </a:xfrm>
              <a:prstGeom prst="ellipse">
                <a:avLst/>
              </a:prstGeom>
              <a:solidFill>
                <a:srgbClr val="3366FF"/>
              </a:solidFill>
              <a:ln w="9525">
                <a:noFill/>
                <a:round/>
                <a:headEnd/>
                <a:tailEnd/>
              </a:ln>
              <a:scene3d>
                <a:camera prst="orthographicFront"/>
                <a:lightRig rig="threePt" dir="t"/>
              </a:scene3d>
              <a:sp3d>
                <a:bevelT w="274320" h="274320"/>
                <a:extrusionClr>
                  <a:schemeClr val="bg1"/>
                </a:extrusionClr>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53" name="Oval 52"/>
              <p:cNvSpPr>
                <a:spLocks noChangeArrowheads="1"/>
              </p:cNvSpPr>
              <p:nvPr/>
            </p:nvSpPr>
            <p:spPr bwMode="auto">
              <a:xfrm>
                <a:off x="8662317" y="5872599"/>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54" name="Oval 53"/>
              <p:cNvSpPr>
                <a:spLocks noChangeArrowheads="1"/>
              </p:cNvSpPr>
              <p:nvPr/>
            </p:nvSpPr>
            <p:spPr bwMode="auto">
              <a:xfrm>
                <a:off x="8699077" y="6056898"/>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55" name="Oval 54"/>
              <p:cNvSpPr>
                <a:spLocks noChangeArrowheads="1"/>
              </p:cNvSpPr>
              <p:nvPr/>
            </p:nvSpPr>
            <p:spPr bwMode="auto">
              <a:xfrm>
                <a:off x="8681352" y="6219931"/>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56" name="Oval 55"/>
              <p:cNvSpPr>
                <a:spLocks noChangeArrowheads="1"/>
              </p:cNvSpPr>
              <p:nvPr/>
            </p:nvSpPr>
            <p:spPr bwMode="auto">
              <a:xfrm>
                <a:off x="8599832" y="6340432"/>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57" name="Oval 56"/>
              <p:cNvSpPr>
                <a:spLocks noChangeArrowheads="1"/>
              </p:cNvSpPr>
              <p:nvPr/>
            </p:nvSpPr>
            <p:spPr bwMode="auto">
              <a:xfrm>
                <a:off x="8475782" y="6429037"/>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58" name="Oval 57"/>
              <p:cNvSpPr>
                <a:spLocks noChangeArrowheads="1"/>
              </p:cNvSpPr>
              <p:nvPr/>
            </p:nvSpPr>
            <p:spPr bwMode="auto">
              <a:xfrm>
                <a:off x="8297954" y="6472469"/>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grpSp>
        <p:sp>
          <p:nvSpPr>
            <p:cNvPr id="27" name="Oval 26"/>
            <p:cNvSpPr>
              <a:spLocks noChangeArrowheads="1"/>
            </p:cNvSpPr>
            <p:nvPr/>
          </p:nvSpPr>
          <p:spPr bwMode="auto">
            <a:xfrm>
              <a:off x="1823181" y="4548500"/>
              <a:ext cx="1167427" cy="1162122"/>
            </a:xfrm>
            <a:prstGeom prst="ellipse">
              <a:avLst/>
            </a:prstGeom>
            <a:solidFill>
              <a:srgbClr val="3366FF"/>
            </a:solidFill>
            <a:ln w="9525">
              <a:noFill/>
              <a:round/>
              <a:headEnd/>
              <a:tailEnd/>
            </a:ln>
            <a:scene3d>
              <a:camera prst="orthographicFront"/>
              <a:lightRig rig="threePt" dir="t"/>
            </a:scene3d>
            <a:sp3d>
              <a:bevelT w="274320" h="274320"/>
              <a:extrusionClr>
                <a:schemeClr val="bg1"/>
              </a:extrusionClr>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28" name="Text Box 17"/>
            <p:cNvSpPr txBox="1">
              <a:spLocks noChangeArrowheads="1"/>
            </p:cNvSpPr>
            <p:nvPr/>
          </p:nvSpPr>
          <p:spPr bwMode="auto">
            <a:xfrm>
              <a:off x="3262408" y="4722476"/>
              <a:ext cx="541193" cy="738664"/>
            </a:xfrm>
            <a:prstGeom prst="rect">
              <a:avLst/>
            </a:prstGeom>
            <a:noFill/>
            <a:ln w="9525">
              <a:noFill/>
              <a:miter lim="800000"/>
              <a:headEnd/>
              <a:tailEnd/>
            </a:ln>
            <a:effectLst/>
            <a:scene3d>
              <a:camera prst="orthographicFront"/>
              <a:lightRig rig="threePt" dir="t"/>
            </a:scene3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US" sz="3000" b="1" dirty="0"/>
                <a:t>+</a:t>
              </a:r>
            </a:p>
          </p:txBody>
        </p:sp>
        <p:sp>
          <p:nvSpPr>
            <p:cNvPr id="29" name="Line 18"/>
            <p:cNvSpPr>
              <a:spLocks noChangeShapeType="1"/>
            </p:cNvSpPr>
            <p:nvPr/>
          </p:nvSpPr>
          <p:spPr bwMode="auto">
            <a:xfrm flipV="1">
              <a:off x="5479240" y="5107115"/>
              <a:ext cx="2673358" cy="3410"/>
            </a:xfrm>
            <a:prstGeom prst="line">
              <a:avLst/>
            </a:prstGeom>
            <a:noFill/>
            <a:ln w="38100">
              <a:solidFill>
                <a:schemeClr val="tx1"/>
              </a:solidFill>
              <a:round/>
              <a:headEnd/>
              <a:tailEnd type="triangle" w="med" len="med"/>
            </a:ln>
            <a:scene3d>
              <a:camera prst="orthographicFront"/>
              <a:lightRig rig="threePt" dir="t"/>
            </a:scene3d>
            <a:sp3d/>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p>
          </p:txBody>
        </p:sp>
        <p:sp>
          <p:nvSpPr>
            <p:cNvPr id="30" name="Text Box 19"/>
            <p:cNvSpPr txBox="1">
              <a:spLocks noChangeArrowheads="1"/>
            </p:cNvSpPr>
            <p:nvPr/>
          </p:nvSpPr>
          <p:spPr bwMode="auto">
            <a:xfrm>
              <a:off x="1997164" y="4038068"/>
              <a:ext cx="851928" cy="441372"/>
            </a:xfrm>
            <a:prstGeom prst="rect">
              <a:avLst/>
            </a:prstGeom>
            <a:noFill/>
            <a:ln>
              <a:noFill/>
            </a:ln>
            <a:scene3d>
              <a:camera prst="orthographicFront"/>
              <a:lightRig rig="threePt" dir="t"/>
            </a:scene3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latin typeface="+mn-lt"/>
                </a:rPr>
                <a:t>Host</a:t>
              </a:r>
            </a:p>
          </p:txBody>
        </p:sp>
        <p:sp>
          <p:nvSpPr>
            <p:cNvPr id="31" name="Text Box 20"/>
            <p:cNvSpPr txBox="1">
              <a:spLocks noChangeArrowheads="1"/>
            </p:cNvSpPr>
            <p:nvPr/>
          </p:nvSpPr>
          <p:spPr bwMode="auto">
            <a:xfrm>
              <a:off x="3978622" y="4041577"/>
              <a:ext cx="1040543" cy="441372"/>
            </a:xfrm>
            <a:prstGeom prst="rect">
              <a:avLst/>
            </a:prstGeom>
            <a:noFill/>
            <a:ln>
              <a:noFill/>
            </a:ln>
            <a:scene3d>
              <a:camera prst="orthographicFront"/>
              <a:lightRig rig="threePt" dir="t"/>
            </a:scene3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latin typeface="+mn-lt"/>
                </a:rPr>
                <a:t>Guest</a:t>
              </a:r>
            </a:p>
          </p:txBody>
        </p:sp>
        <p:grpSp>
          <p:nvGrpSpPr>
            <p:cNvPr id="32" name="Group 31"/>
            <p:cNvGrpSpPr/>
            <p:nvPr/>
          </p:nvGrpSpPr>
          <p:grpSpPr>
            <a:xfrm>
              <a:off x="4126816" y="4660558"/>
              <a:ext cx="945225" cy="968176"/>
              <a:chOff x="5099610" y="5756039"/>
              <a:chExt cx="565552" cy="579282"/>
            </a:xfrm>
          </p:grpSpPr>
          <p:sp>
            <p:nvSpPr>
              <p:cNvPr id="34" name="Oval 33"/>
              <p:cNvSpPr>
                <a:spLocks noChangeArrowheads="1"/>
              </p:cNvSpPr>
              <p:nvPr/>
            </p:nvSpPr>
            <p:spPr bwMode="auto">
              <a:xfrm>
                <a:off x="5384746" y="5756039"/>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35" name="Oval 34"/>
              <p:cNvSpPr>
                <a:spLocks noChangeArrowheads="1"/>
              </p:cNvSpPr>
              <p:nvPr/>
            </p:nvSpPr>
            <p:spPr bwMode="auto">
              <a:xfrm>
                <a:off x="5537146" y="5908439"/>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36" name="Oval 35"/>
              <p:cNvSpPr>
                <a:spLocks noChangeArrowheads="1"/>
              </p:cNvSpPr>
              <p:nvPr/>
            </p:nvSpPr>
            <p:spPr bwMode="auto">
              <a:xfrm>
                <a:off x="5099610" y="5795370"/>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37" name="Oval 36"/>
              <p:cNvSpPr>
                <a:spLocks noChangeArrowheads="1"/>
              </p:cNvSpPr>
              <p:nvPr/>
            </p:nvSpPr>
            <p:spPr bwMode="auto">
              <a:xfrm>
                <a:off x="5121733" y="5920731"/>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38" name="Oval 37"/>
              <p:cNvSpPr>
                <a:spLocks noChangeArrowheads="1"/>
              </p:cNvSpPr>
              <p:nvPr/>
            </p:nvSpPr>
            <p:spPr bwMode="auto">
              <a:xfrm>
                <a:off x="5306088" y="5913357"/>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39" name="Oval 38"/>
              <p:cNvSpPr>
                <a:spLocks noChangeArrowheads="1"/>
              </p:cNvSpPr>
              <p:nvPr/>
            </p:nvSpPr>
            <p:spPr bwMode="auto">
              <a:xfrm>
                <a:off x="5519939" y="6141953"/>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40" name="Oval 39"/>
              <p:cNvSpPr>
                <a:spLocks noChangeArrowheads="1"/>
              </p:cNvSpPr>
              <p:nvPr/>
            </p:nvSpPr>
            <p:spPr bwMode="auto">
              <a:xfrm>
                <a:off x="5261843" y="6060839"/>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41" name="Oval 40"/>
              <p:cNvSpPr>
                <a:spLocks noChangeArrowheads="1"/>
              </p:cNvSpPr>
              <p:nvPr/>
            </p:nvSpPr>
            <p:spPr bwMode="auto">
              <a:xfrm>
                <a:off x="5401954" y="6038716"/>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sp>
            <p:nvSpPr>
              <p:cNvPr id="42" name="Oval 41"/>
              <p:cNvSpPr>
                <a:spLocks noChangeArrowheads="1"/>
              </p:cNvSpPr>
              <p:nvPr/>
            </p:nvSpPr>
            <p:spPr bwMode="auto">
              <a:xfrm>
                <a:off x="5217598" y="6208321"/>
                <a:ext cx="128016" cy="127000"/>
              </a:xfrm>
              <a:prstGeom prst="ellipse">
                <a:avLst/>
              </a:prstGeom>
              <a:solidFill>
                <a:srgbClr val="FF0000"/>
              </a:solidFill>
              <a:ln w="9525">
                <a:noFill/>
                <a:round/>
                <a:headEnd/>
                <a:tailEnd/>
              </a:ln>
              <a:scene3d>
                <a:camera prst="orthographicFront"/>
                <a:lightRig rig="threePt" dir="t"/>
              </a:scene3d>
              <a:sp3d>
                <a:bevelT w="91440" h="91440"/>
                <a:bevelB/>
              </a:sp3d>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latin typeface="Calibri" pitchFamily="34" charset="0"/>
                </a:endParaRPr>
              </a:p>
            </p:txBody>
          </p:sp>
        </p:grpSp>
        <p:sp>
          <p:nvSpPr>
            <p:cNvPr id="33" name="Text Box 20"/>
            <p:cNvSpPr txBox="1">
              <a:spLocks noChangeArrowheads="1"/>
            </p:cNvSpPr>
            <p:nvPr/>
          </p:nvSpPr>
          <p:spPr bwMode="auto">
            <a:xfrm>
              <a:off x="5843192" y="4663303"/>
              <a:ext cx="1909922" cy="819691"/>
            </a:xfrm>
            <a:prstGeom prst="rect">
              <a:avLst/>
            </a:prstGeom>
            <a:noFill/>
            <a:ln>
              <a:noFill/>
            </a:ln>
            <a:scene3d>
              <a:camera prst="orthographicFront"/>
              <a:lightRig rig="threePt" dir="t"/>
            </a:scene3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dirty="0">
                  <a:latin typeface="+mn-lt"/>
                </a:rPr>
                <a:t>Mechanical</a:t>
              </a:r>
            </a:p>
            <a:p>
              <a:r>
                <a:rPr lang="en-US" sz="3600" b="1" dirty="0">
                  <a:latin typeface="+mn-lt"/>
                </a:rPr>
                <a:t> Forces</a:t>
              </a:r>
            </a:p>
          </p:txBody>
        </p:sp>
      </p:grpSp>
      <p:grpSp>
        <p:nvGrpSpPr>
          <p:cNvPr id="59" name="Group 58"/>
          <p:cNvGrpSpPr/>
          <p:nvPr/>
        </p:nvGrpSpPr>
        <p:grpSpPr>
          <a:xfrm>
            <a:off x="16211130" y="7063393"/>
            <a:ext cx="11297069" cy="3941486"/>
            <a:chOff x="413768" y="1777938"/>
            <a:chExt cx="6414863" cy="2848618"/>
          </a:xfrm>
        </p:grpSpPr>
        <p:sp>
          <p:nvSpPr>
            <p:cNvPr id="60" name="TextBox 44"/>
            <p:cNvSpPr txBox="1"/>
            <p:nvPr/>
          </p:nvSpPr>
          <p:spPr>
            <a:xfrm>
              <a:off x="413768" y="4149148"/>
              <a:ext cx="1600221" cy="467121"/>
            </a:xfrm>
            <a:prstGeom prst="rect">
              <a:avLst/>
            </a:prstGeom>
            <a:noFill/>
            <a:ln w="2540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t>Host-Host </a:t>
              </a:r>
            </a:p>
          </p:txBody>
        </p:sp>
        <p:sp>
          <p:nvSpPr>
            <p:cNvPr id="61" name="TextBox 45"/>
            <p:cNvSpPr txBox="1"/>
            <p:nvPr/>
          </p:nvSpPr>
          <p:spPr>
            <a:xfrm>
              <a:off x="2742401" y="4159435"/>
              <a:ext cx="1682879" cy="467121"/>
            </a:xfrm>
            <a:prstGeom prst="rect">
              <a:avLst/>
            </a:prstGeom>
            <a:noFill/>
            <a:ln w="2540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t>Host-Guest </a:t>
              </a:r>
            </a:p>
          </p:txBody>
        </p:sp>
        <p:sp>
          <p:nvSpPr>
            <p:cNvPr id="62" name="TextBox 46"/>
            <p:cNvSpPr txBox="1"/>
            <p:nvPr/>
          </p:nvSpPr>
          <p:spPr>
            <a:xfrm>
              <a:off x="4998302" y="4159435"/>
              <a:ext cx="1830329" cy="467121"/>
            </a:xfrm>
            <a:prstGeom prst="rect">
              <a:avLst/>
            </a:prstGeom>
            <a:noFill/>
            <a:ln w="2540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t>Guest-Guest</a:t>
              </a:r>
            </a:p>
          </p:txBody>
        </p:sp>
        <p:pic>
          <p:nvPicPr>
            <p:cNvPr id="63" name="Picture 62" descr="Fig1-a-HH"/>
            <p:cNvPicPr>
              <a:picLocks noChangeAspect="1" noChangeArrowheads="1"/>
            </p:cNvPicPr>
            <p:nvPr/>
          </p:nvPicPr>
          <p:blipFill>
            <a:blip r:embed="rId11" cstate="print"/>
            <a:srcRect/>
            <a:stretch>
              <a:fillRect/>
            </a:stretch>
          </p:blipFill>
          <p:spPr bwMode="auto">
            <a:xfrm>
              <a:off x="413768" y="1777938"/>
              <a:ext cx="1647265" cy="2286000"/>
            </a:xfrm>
            <a:prstGeom prst="rect">
              <a:avLst/>
            </a:prstGeom>
            <a:noFill/>
          </p:spPr>
        </p:pic>
        <p:pic>
          <p:nvPicPr>
            <p:cNvPr id="64" name="Picture 63" descr="Fig1-b-HG"/>
            <p:cNvPicPr preferRelativeResize="0">
              <a:picLocks noChangeAspect="1" noChangeArrowheads="1"/>
            </p:cNvPicPr>
            <p:nvPr/>
          </p:nvPicPr>
          <p:blipFill>
            <a:blip r:embed="rId12" cstate="print"/>
            <a:srcRect/>
            <a:stretch>
              <a:fillRect/>
            </a:stretch>
          </p:blipFill>
          <p:spPr bwMode="auto">
            <a:xfrm>
              <a:off x="2778497" y="1795203"/>
              <a:ext cx="1645920" cy="2344190"/>
            </a:xfrm>
            <a:prstGeom prst="rect">
              <a:avLst/>
            </a:prstGeom>
            <a:noFill/>
          </p:spPr>
        </p:pic>
        <p:pic>
          <p:nvPicPr>
            <p:cNvPr id="65" name="Picture 64" descr="Fig1-c-GG"/>
            <p:cNvPicPr>
              <a:picLocks noChangeAspect="1" noChangeArrowheads="1"/>
            </p:cNvPicPr>
            <p:nvPr/>
          </p:nvPicPr>
          <p:blipFill>
            <a:blip r:embed="rId13" cstate="print"/>
            <a:srcRect/>
            <a:stretch>
              <a:fillRect/>
            </a:stretch>
          </p:blipFill>
          <p:spPr bwMode="auto">
            <a:xfrm>
              <a:off x="5102228" y="1777938"/>
              <a:ext cx="1645920" cy="2343335"/>
            </a:xfrm>
            <a:prstGeom prst="rect">
              <a:avLst/>
            </a:prstGeom>
            <a:noFill/>
          </p:spPr>
        </p:pic>
      </p:grpSp>
      <p:pic>
        <p:nvPicPr>
          <p:cNvPr id="71" name="Content Placeholder 70"/>
          <p:cNvPicPr>
            <a:picLocks noGrp="1" noChangeAspect="1"/>
          </p:cNvPicPr>
          <p:nvPr>
            <p:ph sz="quarter" idx="30"/>
          </p:nvPr>
        </p:nvPicPr>
        <p:blipFill rotWithShape="1">
          <a:blip r:embed="rId14" cstate="print">
            <a:extLst>
              <a:ext uri="{28A0092B-C50C-407E-A947-70E740481C1C}">
                <a14:useLocalDpi xmlns:a14="http://schemas.microsoft.com/office/drawing/2010/main" val="0"/>
              </a:ext>
            </a:extLst>
          </a:blip>
          <a:srcRect l="21301" r="21270"/>
          <a:stretch/>
        </p:blipFill>
        <p:spPr>
          <a:xfrm>
            <a:off x="15392400" y="11835565"/>
            <a:ext cx="13339075" cy="9299227"/>
          </a:xfrm>
          <a:ln>
            <a:solidFill>
              <a:schemeClr val="accent5"/>
            </a:solidFill>
          </a:ln>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445589" y="21739857"/>
            <a:ext cx="6285885" cy="4714413"/>
          </a:xfrm>
          <a:prstGeom prst="rect">
            <a:avLst/>
          </a:prstGeom>
          <a:ln>
            <a:solidFill>
              <a:schemeClr val="accent5"/>
            </a:solidFill>
          </a:ln>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445589" y="26731151"/>
            <a:ext cx="6285885" cy="4714413"/>
          </a:xfrm>
          <a:prstGeom prst="rect">
            <a:avLst/>
          </a:prstGeom>
          <a:ln>
            <a:solidFill>
              <a:schemeClr val="accent5"/>
            </a:solidFill>
          </a:ln>
        </p:spPr>
      </p:pic>
      <p:graphicFrame>
        <p:nvGraphicFramePr>
          <p:cNvPr id="75" name="Content Placeholder 74"/>
          <p:cNvGraphicFramePr>
            <a:graphicFrameLocks noGrp="1" noChangeAspect="1"/>
          </p:cNvGraphicFramePr>
          <p:nvPr>
            <p:ph sz="quarter" idx="23"/>
            <p:extLst>
              <p:ext uri="{D42A27DB-BD31-4B8C-83A1-F6EECF244321}">
                <p14:modId xmlns:p14="http://schemas.microsoft.com/office/powerpoint/2010/main" val="3029875024"/>
              </p:ext>
            </p:extLst>
          </p:nvPr>
        </p:nvGraphicFramePr>
        <p:xfrm>
          <a:off x="31224625" y="5173901"/>
          <a:ext cx="9189087" cy="7080116"/>
        </p:xfrm>
        <a:graphic>
          <a:graphicData uri="http://schemas.openxmlformats.org/presentationml/2006/ole">
            <mc:AlternateContent xmlns:mc="http://schemas.openxmlformats.org/markup-compatibility/2006">
              <mc:Choice xmlns:v="urn:schemas-microsoft-com:vml" Requires="v">
                <p:oleObj spid="_x0000_s1066" name="SPW 12.0 Graph" r:id="rId17" imgW="4067199" imgH="3133659" progId="SigmaPlotGraphicObject.11">
                  <p:embed/>
                </p:oleObj>
              </mc:Choice>
              <mc:Fallback>
                <p:oleObj name="SPW 12.0 Graph" r:id="rId17" imgW="4067199" imgH="3133659" progId="SigmaPlotGraphicObject.11">
                  <p:embed/>
                  <p:pic>
                    <p:nvPicPr>
                      <p:cNvPr id="3"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24625" y="5173901"/>
                        <a:ext cx="9189087" cy="7080116"/>
                      </a:xfrm>
                      <a:prstGeom prst="rect">
                        <a:avLst/>
                      </a:prstGeom>
                      <a:noFill/>
                      <a:ln>
                        <a:solidFill>
                          <a:srgbClr val="C00000"/>
                        </a:solidFill>
                      </a:ln>
                      <a:extLst/>
                    </p:spPr>
                  </p:pic>
                </p:oleObj>
              </mc:Fallback>
            </mc:AlternateContent>
          </a:graphicData>
        </a:graphic>
      </p:graphicFrame>
      <p:sp>
        <p:nvSpPr>
          <p:cNvPr id="78" name="Right Arrow 77"/>
          <p:cNvSpPr/>
          <p:nvPr/>
        </p:nvSpPr>
        <p:spPr>
          <a:xfrm rot="5400000">
            <a:off x="11607258" y="28303140"/>
            <a:ext cx="688465" cy="966783"/>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0" dirty="0" err="1"/>
          </a:p>
        </p:txBody>
      </p:sp>
      <p:sp>
        <p:nvSpPr>
          <p:cNvPr id="81" name="TextBox 80"/>
          <p:cNvSpPr txBox="1"/>
          <p:nvPr/>
        </p:nvSpPr>
        <p:spPr>
          <a:xfrm>
            <a:off x="10172696" y="29184229"/>
            <a:ext cx="3848103" cy="1938992"/>
          </a:xfrm>
          <a:prstGeom prst="rect">
            <a:avLst/>
          </a:prstGeom>
          <a:noFill/>
          <a:ln>
            <a:solidFill>
              <a:schemeClr val="accent5"/>
            </a:solidFill>
          </a:ln>
        </p:spPr>
        <p:txBody>
          <a:bodyPr wrap="square" rtlCol="0">
            <a:spAutoFit/>
          </a:bodyPr>
          <a:lstStyle/>
          <a:p>
            <a:pPr algn="ctr"/>
            <a:r>
              <a:rPr lang="en-US" sz="6000" dirty="0">
                <a:solidFill>
                  <a:srgbClr val="000000"/>
                </a:solidFill>
              </a:rPr>
              <a:t>Dry Coated API</a:t>
            </a:r>
          </a:p>
        </p:txBody>
      </p:sp>
      <p:sp>
        <p:nvSpPr>
          <p:cNvPr id="82" name="Right Arrow 81"/>
          <p:cNvSpPr/>
          <p:nvPr/>
        </p:nvSpPr>
        <p:spPr>
          <a:xfrm rot="10800000">
            <a:off x="9021175" y="29743139"/>
            <a:ext cx="819181" cy="1169085"/>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0" dirty="0" err="1"/>
          </a:p>
        </p:txBody>
      </p:sp>
      <p:grpSp>
        <p:nvGrpSpPr>
          <p:cNvPr id="83" name="Group 82"/>
          <p:cNvGrpSpPr/>
          <p:nvPr/>
        </p:nvGrpSpPr>
        <p:grpSpPr>
          <a:xfrm>
            <a:off x="5607072" y="29184229"/>
            <a:ext cx="3194023" cy="1916414"/>
            <a:chOff x="10686" y="283111"/>
            <a:chExt cx="3194023" cy="1916414"/>
          </a:xfrm>
        </p:grpSpPr>
        <p:sp>
          <p:nvSpPr>
            <p:cNvPr id="84" name="Rounded Rectangle 83"/>
            <p:cNvSpPr/>
            <p:nvPr/>
          </p:nvSpPr>
          <p:spPr>
            <a:xfrm>
              <a:off x="10686" y="283111"/>
              <a:ext cx="3194023" cy="1916414"/>
            </a:xfrm>
            <a:prstGeom prst="roundRect">
              <a:avLst>
                <a:gd name="adj" fmla="val 10000"/>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5" name="Rounded Rectangle 4"/>
            <p:cNvSpPr txBox="1"/>
            <p:nvPr/>
          </p:nvSpPr>
          <p:spPr>
            <a:xfrm>
              <a:off x="66816" y="339241"/>
              <a:ext cx="3081763" cy="180415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V – Blender</a:t>
              </a:r>
            </a:p>
          </p:txBody>
        </p:sp>
      </p:grpSp>
      <p:sp>
        <p:nvSpPr>
          <p:cNvPr id="86" name="TextBox 85"/>
          <p:cNvSpPr txBox="1"/>
          <p:nvPr/>
        </p:nvSpPr>
        <p:spPr>
          <a:xfrm>
            <a:off x="443498" y="29597963"/>
            <a:ext cx="3848103" cy="1446550"/>
          </a:xfrm>
          <a:prstGeom prst="rect">
            <a:avLst/>
          </a:prstGeom>
          <a:noFill/>
          <a:ln>
            <a:solidFill>
              <a:schemeClr val="accent5"/>
            </a:solidFill>
          </a:ln>
        </p:spPr>
        <p:txBody>
          <a:bodyPr wrap="square" rtlCol="0">
            <a:spAutoFit/>
          </a:bodyPr>
          <a:lstStyle/>
          <a:p>
            <a:pPr algn="ctr"/>
            <a:r>
              <a:rPr lang="en-US" sz="4400" dirty="0">
                <a:solidFill>
                  <a:srgbClr val="000000"/>
                </a:solidFill>
              </a:rPr>
              <a:t>Pharmaceutical Blend</a:t>
            </a:r>
          </a:p>
        </p:txBody>
      </p:sp>
      <p:sp>
        <p:nvSpPr>
          <p:cNvPr id="87" name="Right Arrow 86"/>
          <p:cNvSpPr/>
          <p:nvPr/>
        </p:nvSpPr>
        <p:spPr>
          <a:xfrm rot="10800000">
            <a:off x="4600232" y="29743139"/>
            <a:ext cx="819181" cy="1169085"/>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0" dirty="0" err="1"/>
          </a:p>
        </p:txBody>
      </p:sp>
    </p:spTree>
    <p:extLst>
      <p:ext uri="{BB962C8B-B14F-4D97-AF65-F5344CB8AC3E}">
        <p14:creationId xmlns:p14="http://schemas.microsoft.com/office/powerpoint/2010/main" val="4223091894"/>
      </p:ext>
    </p:extLst>
  </p:cSld>
  <p:clrMapOvr>
    <a:masterClrMapping/>
  </p:clrMapOvr>
</p:sld>
</file>

<file path=ppt/theme/theme1.xml><?xml version="1.0" encoding="utf-8"?>
<a:theme xmlns:a="http://schemas.openxmlformats.org/drawingml/2006/main" name="TS104001551">
  <a:themeElements>
    <a:clrScheme name="Custom 3">
      <a:dk1>
        <a:srgbClr val="7030A0"/>
      </a:dk1>
      <a:lt1>
        <a:sysClr val="window" lastClr="FFFFFF"/>
      </a:lt1>
      <a:dk2>
        <a:srgbClr val="4E5B6F"/>
      </a:dk2>
      <a:lt2>
        <a:srgbClr val="D6ECFF"/>
      </a:lt2>
      <a:accent1>
        <a:srgbClr val="FF0000"/>
      </a:accent1>
      <a:accent2>
        <a:srgbClr val="FE2312"/>
      </a:accent2>
      <a:accent3>
        <a:srgbClr val="DA0000"/>
      </a:accent3>
      <a:accent4>
        <a:srgbClr val="9E0000"/>
      </a:accent4>
      <a:accent5>
        <a:srgbClr val="7A0000"/>
      </a:accent5>
      <a:accent6>
        <a:srgbClr val="500000"/>
      </a:accent6>
      <a:hlink>
        <a:srgbClr val="EB8803"/>
      </a:hlink>
      <a:folHlink>
        <a:srgbClr val="5F7791"/>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TS102810769</Template>
  <TotalTime>8058</TotalTime>
  <Words>514</Words>
  <Application>Microsoft Office PowerPoint</Application>
  <PresentationFormat>Custom</PresentationFormat>
  <Paragraphs>92</Paragraphs>
  <Slides>1</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4" baseType="lpstr">
      <vt:lpstr>ＭＳ Ｐゴシック</vt:lpstr>
      <vt:lpstr>Antique Olive</vt:lpstr>
      <vt:lpstr>Arial</vt:lpstr>
      <vt:lpstr>Arial Black</vt:lpstr>
      <vt:lpstr>Arial Narrow</vt:lpstr>
      <vt:lpstr>Calibri</vt:lpstr>
      <vt:lpstr>Calibri Light</vt:lpstr>
      <vt:lpstr>Cambria</vt:lpstr>
      <vt:lpstr>Cambria Math</vt:lpstr>
      <vt:lpstr>Verdana</vt:lpstr>
      <vt:lpstr>Wingdings 2</vt:lpstr>
      <vt:lpstr>TS104001551</vt:lpstr>
      <vt:lpstr>SPW 12.0 Graph</vt:lpstr>
      <vt:lpstr>Enabling direct compaction at high drug loading via dry coating of APIs: Towards a predictive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dc:creator>
  <cp:lastModifiedBy>Tracey Ryan</cp:lastModifiedBy>
  <cp:revision>149</cp:revision>
  <cp:lastPrinted>2013-09-25T13:11:17Z</cp:lastPrinted>
  <dcterms:created xsi:type="dcterms:W3CDTF">2012-10-02T17:53:14Z</dcterms:created>
  <dcterms:modified xsi:type="dcterms:W3CDTF">2017-09-12T12:51:34Z</dcterms:modified>
</cp:coreProperties>
</file>