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67" r:id="rId15"/>
    <p:sldId id="268" r:id="rId16"/>
    <p:sldId id="269" r:id="rId17"/>
    <p:sldId id="273" r:id="rId18"/>
    <p:sldId id="272" r:id="rId19"/>
    <p:sldId id="271" r:id="rId20"/>
    <p:sldId id="270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4630400" cy="8229600"/>
  <p:notesSz cx="6858000" cy="9144000"/>
  <p:defaultTextStyle>
    <a:defPPr>
      <a:defRPr lang="en-U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orient="horz" pos="289">
          <p15:clr>
            <a:srgbClr val="A4A3A4"/>
          </p15:clr>
        </p15:guide>
        <p15:guide id="3" orient="horz" pos="1296">
          <p15:clr>
            <a:srgbClr val="A4A3A4"/>
          </p15:clr>
        </p15:guide>
        <p15:guide id="4" orient="horz" pos="4607">
          <p15:clr>
            <a:srgbClr val="A4A3A4"/>
          </p15:clr>
        </p15:guide>
        <p15:guide id="5" orient="horz" pos="4968">
          <p15:clr>
            <a:srgbClr val="A4A3A4"/>
          </p15:clr>
        </p15:guide>
        <p15:guide id="6" orient="horz" pos="1792">
          <p15:clr>
            <a:srgbClr val="A4A3A4"/>
          </p15:clr>
        </p15:guide>
        <p15:guide id="7" pos="4608">
          <p15:clr>
            <a:srgbClr val="A4A3A4"/>
          </p15:clr>
        </p15:guide>
        <p15:guide id="8" pos="571">
          <p15:clr>
            <a:srgbClr val="A4A3A4"/>
          </p15:clr>
        </p15:guide>
        <p15:guide id="9" pos="8930">
          <p15:clr>
            <a:srgbClr val="A4A3A4"/>
          </p15:clr>
        </p15:guide>
        <p15:guide id="10" pos="2449">
          <p15:clr>
            <a:srgbClr val="A4A3A4"/>
          </p15:clr>
        </p15:guide>
        <p15:guide id="11" pos="2735">
          <p15:clr>
            <a:srgbClr val="A4A3A4"/>
          </p15:clr>
        </p15:guide>
        <p15:guide id="12" pos="4898">
          <p15:clr>
            <a:srgbClr val="A4A3A4"/>
          </p15:clr>
        </p15:guide>
        <p15:guide id="13" pos="6766">
          <p15:clr>
            <a:srgbClr val="A4A3A4"/>
          </p15:clr>
        </p15:guide>
        <p15:guide id="14" pos="70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677" y="62"/>
      </p:cViewPr>
      <p:guideLst>
        <p:guide orient="horz" pos="2592"/>
        <p:guide orient="horz" pos="289"/>
        <p:guide orient="horz" pos="1296"/>
        <p:guide orient="horz" pos="4607"/>
        <p:guide orient="horz" pos="4968"/>
        <p:guide orient="horz" pos="1792"/>
        <p:guide pos="4608"/>
        <p:guide pos="571"/>
        <p:guide pos="8930"/>
        <p:guide pos="2449"/>
        <p:guide pos="2735"/>
        <p:guide pos="4898"/>
        <p:guide pos="6766"/>
        <p:guide pos="70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B2F3A-9C21-459A-B576-43347E44AEF1}" type="datetimeFigureOut">
              <a:rPr lang="en-CA" smtClean="0"/>
              <a:t>21/06/2017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F055-25CE-41B9-8ECA-04F10EDA59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8F055-25CE-41B9-8ECA-04F10EDA5948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18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8F055-25CE-41B9-8ECA-04F10EDA5948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028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6463" y="3454684"/>
            <a:ext cx="6408737" cy="1492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6463" y="5324048"/>
            <a:ext cx="6408738" cy="21031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accent2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  <a:p>
            <a:r>
              <a:rPr lang="en-US"/>
              <a:t>Conference place</a:t>
            </a:r>
          </a:p>
          <a:p>
            <a:r>
              <a:rPr lang="en-US"/>
              <a:t>Date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49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2253639"/>
            <a:ext cx="6400799" cy="17653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3800"/>
              </a:lnSpc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4114800"/>
            <a:ext cx="6400800" cy="210185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/"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0293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58788"/>
            <a:ext cx="13261975" cy="1135062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/>
            </a:lvl1pPr>
            <a:lvl2pPr>
              <a:spcBef>
                <a:spcPts val="600"/>
              </a:spcBef>
              <a:spcAft>
                <a:spcPts val="0"/>
              </a:spcAft>
              <a:defRPr sz="24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title styles</a:t>
            </a:r>
          </a:p>
          <a:p>
            <a:pPr lvl="1"/>
            <a:r>
              <a:rPr lang="en-US"/>
              <a:t>Subtitle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028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2057399"/>
            <a:ext cx="6400800" cy="5256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58788"/>
            <a:ext cx="13261975" cy="1135062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/>
            </a:lvl1pPr>
            <a:lvl2pPr>
              <a:spcBef>
                <a:spcPts val="600"/>
              </a:spcBef>
              <a:spcAft>
                <a:spcPts val="0"/>
              </a:spcAft>
              <a:defRPr sz="24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title styles</a:t>
            </a:r>
          </a:p>
          <a:p>
            <a:pPr lvl="1"/>
            <a:r>
              <a:rPr lang="en-US"/>
              <a:t>Subtitle</a:t>
            </a:r>
            <a:endParaRPr lang="en-CA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775575" y="2057400"/>
            <a:ext cx="6854825" cy="5256213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287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2057399"/>
            <a:ext cx="6400800" cy="5256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58788"/>
            <a:ext cx="13261975" cy="1135062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/>
            </a:lvl1pPr>
            <a:lvl2pPr>
              <a:spcBef>
                <a:spcPts val="600"/>
              </a:spcBef>
              <a:spcAft>
                <a:spcPts val="0"/>
              </a:spcAft>
              <a:defRPr sz="24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title styles</a:t>
            </a:r>
          </a:p>
          <a:p>
            <a:pPr lvl="1"/>
            <a:r>
              <a:rPr lang="en-US"/>
              <a:t>Subtitle</a:t>
            </a:r>
            <a:endParaRPr lang="en-CA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775576" y="2057400"/>
            <a:ext cx="2965450" cy="5256213"/>
          </a:xfrm>
        </p:spPr>
        <p:txBody>
          <a:bodyPr/>
          <a:lstStyle/>
          <a:p>
            <a:endParaRPr lang="en-CA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201400" y="2057400"/>
            <a:ext cx="297497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1201400" y="2570378"/>
            <a:ext cx="2974975" cy="4743235"/>
          </a:xfrm>
        </p:spPr>
        <p:txBody>
          <a:bodyPr/>
          <a:lstStyle>
            <a:lvl1pPr>
              <a:lnSpc>
                <a:spcPts val="2800"/>
              </a:lnSpc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738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463" y="3466728"/>
            <a:ext cx="6408737" cy="15967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30424"/>
            <a:ext cx="2743200" cy="8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4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1463040" rtl="0" eaLnBrk="1" latinLnBrk="0" hangingPunct="1">
        <a:lnSpc>
          <a:spcPts val="4200"/>
        </a:lnSpc>
        <a:spcBef>
          <a:spcPct val="0"/>
        </a:spcBef>
        <a:buNone/>
        <a:defRPr sz="40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7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57399"/>
            <a:ext cx="13261975" cy="52562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452848" y="7732498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A" sz="1200" b="1">
                <a:solidFill>
                  <a:schemeClr val="bg1"/>
                </a:solidFill>
              </a:rPr>
              <a:t>Connecting</a:t>
            </a:r>
            <a:endParaRPr lang="en-CA" sz="1200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5802453" y="7732498"/>
            <a:ext cx="135172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A" sz="1200" b="1">
                <a:solidFill>
                  <a:schemeClr val="bg1"/>
                </a:solidFill>
              </a:rPr>
              <a:t>Pharmaceutical</a:t>
            </a:r>
            <a:endParaRPr lang="en-CA" sz="1200" b="1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7438374" y="7732498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A" sz="1200" b="1">
                <a:solidFill>
                  <a:schemeClr val="bg1"/>
                </a:solidFill>
              </a:rPr>
              <a:t>Knowledge</a:t>
            </a:r>
            <a:endParaRPr lang="en-CA" sz="1200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01011" y="7479014"/>
            <a:ext cx="486997" cy="4381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fld id="{677431CD-109D-4799-81C2-761F8C28FE2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2627509" y="7732498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fr-CA" sz="1200" b="1">
                <a:solidFill>
                  <a:schemeClr val="bg1"/>
                </a:solidFill>
              </a:rPr>
              <a:t>ispe.org</a:t>
            </a:r>
            <a:endParaRPr lang="en-CA" sz="1200" b="1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3898323" y="7782633"/>
            <a:ext cx="0" cy="128016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567350"/>
            <a:ext cx="1371600" cy="44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4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3175" indent="0" algn="l" defTabSz="914400" rtl="0" eaLnBrk="1" latinLnBrk="0" hangingPunct="1">
        <a:lnSpc>
          <a:spcPts val="24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341313" indent="-341313" algn="l" defTabSz="914400" rtl="0" eaLnBrk="1" latinLnBrk="0" hangingPunct="1">
        <a:lnSpc>
          <a:spcPts val="2400"/>
        </a:lnSpc>
        <a:spcBef>
          <a:spcPts val="0"/>
        </a:spcBef>
        <a:spcAft>
          <a:spcPts val="1800"/>
        </a:spcAft>
        <a:buClr>
          <a:schemeClr val="accent2"/>
        </a:buClr>
        <a:buFont typeface="Arial" panose="020B0604020202020204" pitchFamily="34" charset="0"/>
        <a:buChar char="&gt;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684213" indent="-342900" algn="l" defTabSz="914400" rtl="0" eaLnBrk="1" latinLnBrk="0" hangingPunct="1">
        <a:lnSpc>
          <a:spcPts val="24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–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ispe.org/index.php/ci_id/43816#emergingeconomy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6463" y="2209800"/>
            <a:ext cx="6713537" cy="48768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Membership Benefits</a:t>
            </a:r>
            <a:br>
              <a:rPr 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41394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10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4400" y="458788"/>
            <a:ext cx="13261975" cy="989012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00549F"/>
                </a:solidFill>
              </a:rPr>
              <a:t>ISPE Guidance Documents</a:t>
            </a:r>
          </a:p>
          <a:p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8600" y="1098221"/>
            <a:ext cx="8839200" cy="6818944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US" sz="320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733">
                <a:solidFill>
                  <a:srgbClr val="0070C0"/>
                </a:solidFill>
              </a:rPr>
              <a:t>ISPE Guidance Documents are the “gold standard” in the industry.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733">
                <a:solidFill>
                  <a:srgbClr val="0070C0"/>
                </a:solidFill>
              </a:rPr>
              <a:t>Choose from:</a:t>
            </a:r>
          </a:p>
          <a:p>
            <a:pPr marL="609585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0">
                <a:solidFill>
                  <a:srgbClr val="0070C0"/>
                </a:solidFill>
              </a:rPr>
              <a:t>Baseline</a:t>
            </a:r>
            <a:r>
              <a:rPr lang="en-US" sz="3600" b="0" baseline="30000">
                <a:solidFill>
                  <a:srgbClr val="0070C0"/>
                </a:solidFill>
              </a:rPr>
              <a:t>®</a:t>
            </a:r>
            <a:r>
              <a:rPr lang="en-US" sz="3600" b="0">
                <a:solidFill>
                  <a:srgbClr val="0070C0"/>
                </a:solidFill>
              </a:rPr>
              <a:t> Guides</a:t>
            </a:r>
          </a:p>
          <a:p>
            <a:pPr marL="613818" lvl="1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70C0"/>
                </a:solidFill>
              </a:rPr>
              <a:t>GAMP</a:t>
            </a:r>
            <a:r>
              <a:rPr lang="en-US" sz="3600" baseline="30000">
                <a:solidFill>
                  <a:srgbClr val="0070C0"/>
                </a:solidFill>
              </a:rPr>
              <a:t>®</a:t>
            </a:r>
            <a:r>
              <a:rPr lang="en-US" sz="3600">
                <a:solidFill>
                  <a:srgbClr val="0070C0"/>
                </a:solidFill>
              </a:rPr>
              <a:t> 5 and GAMP</a:t>
            </a:r>
            <a:r>
              <a:rPr lang="en-US" sz="3600" baseline="30000">
                <a:solidFill>
                  <a:srgbClr val="0070C0"/>
                </a:solidFill>
              </a:rPr>
              <a:t>®</a:t>
            </a:r>
            <a:r>
              <a:rPr lang="en-US" sz="3600">
                <a:solidFill>
                  <a:srgbClr val="0070C0"/>
                </a:solidFill>
              </a:rPr>
              <a:t> Good Practice Guides</a:t>
            </a:r>
          </a:p>
          <a:p>
            <a:pPr marL="613818" lvl="1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70C0"/>
                </a:solidFill>
              </a:rPr>
              <a:t>Good Practice Guides</a:t>
            </a:r>
          </a:p>
          <a:p>
            <a:pPr marL="613818" lvl="1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70C0"/>
                </a:solidFill>
              </a:rPr>
              <a:t>Product Quality Lifecycle Implementation® (PQLI</a:t>
            </a:r>
            <a:r>
              <a:rPr lang="en-US" sz="3600" baseline="30000">
                <a:solidFill>
                  <a:srgbClr val="0070C0"/>
                </a:solidFill>
              </a:rPr>
              <a:t>®</a:t>
            </a:r>
            <a:r>
              <a:rPr lang="en-US" sz="3600">
                <a:solidFill>
                  <a:srgbClr val="0070C0"/>
                </a:solidFill>
              </a:rPr>
              <a:t>) Guides and Good Practice Guides (GPGs)</a:t>
            </a:r>
          </a:p>
          <a:p>
            <a:pPr marL="457189" indent="-457189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733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638" y="374978"/>
            <a:ext cx="3793604" cy="4280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592" y="1981200"/>
            <a:ext cx="3696428" cy="42614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8412" y="3341661"/>
            <a:ext cx="3762219" cy="41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11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800" i="1">
                <a:solidFill>
                  <a:srgbClr val="00549F"/>
                </a:solidFill>
              </a:rPr>
              <a:t>Pharmaceutical Engineering </a:t>
            </a:r>
            <a:r>
              <a:rPr lang="en-US" sz="4800">
                <a:solidFill>
                  <a:srgbClr val="00549F"/>
                </a:solidFill>
              </a:rPr>
              <a:t>Magazine</a:t>
            </a:r>
          </a:p>
          <a:p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85800" y="1447800"/>
            <a:ext cx="9310829" cy="54102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i="1"/>
              <a:t>Pharmaceutical Engineering </a:t>
            </a:r>
            <a:r>
              <a:rPr lang="en-US" sz="2800"/>
              <a:t>is ISPE’s bi-monthly technical magazine published for Members engaged in all aspects of research, development, and manufacture of safe and effective medicines and medical devices.</a:t>
            </a:r>
            <a:r>
              <a:rPr lang="en-US" sz="3200"/>
              <a:t> 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667" b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 b="0">
                <a:solidFill>
                  <a:schemeClr val="accent1">
                    <a:lumMod val="75000"/>
                  </a:schemeClr>
                </a:solidFill>
              </a:rPr>
              <a:t>Every issue, members can read about:</a:t>
            </a:r>
          </a:p>
          <a:p>
            <a:pPr marL="457189" indent="-457189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accent1">
                    <a:lumMod val="75000"/>
                  </a:schemeClr>
                </a:solidFill>
              </a:rPr>
              <a:t>facilities and equipment</a:t>
            </a:r>
          </a:p>
          <a:p>
            <a:pPr marL="457189" indent="-457189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accent1">
                    <a:lumMod val="75000"/>
                  </a:schemeClr>
                </a:solidFill>
              </a:rPr>
              <a:t>information systems</a:t>
            </a:r>
          </a:p>
          <a:p>
            <a:pPr marL="457189" indent="-457189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accent1">
                    <a:lumMod val="75000"/>
                  </a:schemeClr>
                </a:solidFill>
              </a:rPr>
              <a:t>product development</a:t>
            </a:r>
          </a:p>
          <a:p>
            <a:pPr marL="457189" indent="-457189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accent1">
                    <a:lumMod val="75000"/>
                  </a:schemeClr>
                </a:solidFill>
              </a:rPr>
              <a:t>production systems</a:t>
            </a:r>
          </a:p>
          <a:p>
            <a:pPr marL="457189" indent="-457189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accent1">
                    <a:lumMod val="75000"/>
                  </a:schemeClr>
                </a:solidFill>
              </a:rPr>
              <a:t>quality systems</a:t>
            </a:r>
          </a:p>
          <a:p>
            <a:pPr marL="457189" indent="-457189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accent1">
                    <a:lumMod val="75000"/>
                  </a:schemeClr>
                </a:solidFill>
              </a:rPr>
              <a:t>research and development</a:t>
            </a:r>
          </a:p>
          <a:p>
            <a:pPr marL="457189" indent="-457189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accent1">
                    <a:lumMod val="75000"/>
                  </a:schemeClr>
                </a:solidFill>
              </a:rPr>
              <a:t>supply chain management</a:t>
            </a:r>
          </a:p>
          <a:p>
            <a:pPr marL="457189" indent="-457189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accent1">
                    <a:lumMod val="75000"/>
                  </a:schemeClr>
                </a:solidFill>
              </a:rPr>
              <a:t>regulatory compliance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3733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7199" y="1042879"/>
            <a:ext cx="3113812" cy="3796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0487" y="3352800"/>
            <a:ext cx="3274022" cy="39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9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12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800">
                <a:solidFill>
                  <a:srgbClr val="00549F"/>
                </a:solidFill>
              </a:rPr>
              <a:t>Regulatory Initiatives</a:t>
            </a:r>
            <a:endParaRPr lang="en-US" sz="4800"/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7046" y="1447800"/>
            <a:ext cx="3676207" cy="4895512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10271568" cy="693208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600">
                <a:solidFill>
                  <a:srgbClr val="0070C0"/>
                </a:solidFill>
              </a:rPr>
              <a:t>ISPE members have the opportunity to review and comment on Guidance Documents.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3733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>
                <a:solidFill>
                  <a:srgbClr val="0070C0"/>
                </a:solidFill>
              </a:rPr>
              <a:t>ISPE also works with member volunteers on:</a:t>
            </a:r>
          </a:p>
          <a:p>
            <a:pPr marL="609585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Drug Shortages</a:t>
            </a:r>
          </a:p>
          <a:p>
            <a:pPr marL="609585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Quality Metrics</a:t>
            </a:r>
          </a:p>
          <a:p>
            <a:pPr marL="609585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Blended Uniformity / Content Uniformity</a:t>
            </a:r>
          </a:p>
          <a:p>
            <a:pPr marL="609585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Regulatory and Compliance Committee (RCC)</a:t>
            </a:r>
          </a:p>
          <a:p>
            <a:pPr marL="609585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Product Quality Lifecycle Implementation® (PQLI)</a:t>
            </a:r>
          </a:p>
          <a:p>
            <a:pPr marL="609585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733">
              <a:solidFill>
                <a:srgbClr val="0070C0"/>
              </a:solidFill>
            </a:endParaRPr>
          </a:p>
          <a:p>
            <a:pPr marL="457189" indent="-457189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733">
              <a:solidFill>
                <a:srgbClr val="0070C0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3071"/>
            <a:ext cx="14630400" cy="278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62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14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800">
                <a:solidFill>
                  <a:srgbClr val="00549F"/>
                </a:solidFill>
              </a:rPr>
              <a:t>Education Around the World</a:t>
            </a:r>
            <a:endParaRPr lang="en-US" sz="4800"/>
          </a:p>
        </p:txBody>
      </p:sp>
      <p:sp>
        <p:nvSpPr>
          <p:cNvPr id="6" name="TextBox 5"/>
          <p:cNvSpPr txBox="1"/>
          <p:nvPr/>
        </p:nvSpPr>
        <p:spPr>
          <a:xfrm>
            <a:off x="1126520" y="1295400"/>
            <a:ext cx="13217989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>
                <a:solidFill>
                  <a:srgbClr val="0070C0"/>
                </a:solidFill>
              </a:rPr>
              <a:t>There are continuing education opportunities almost every day of the year somewhere in the world! Through ISPE Global or your local Affiliate/Chapter, there are hundreds of programs to keep you growing in your career.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750923"/>
            <a:ext cx="7620000" cy="460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7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15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800">
                <a:solidFill>
                  <a:srgbClr val="00549F"/>
                </a:solidFill>
              </a:rPr>
              <a:t>In-Depth and In-Person</a:t>
            </a:r>
            <a:endParaRPr lang="en-US" sz="4800"/>
          </a:p>
        </p:txBody>
      </p:sp>
      <p:sp>
        <p:nvSpPr>
          <p:cNvPr id="6" name="TextBox 5"/>
          <p:cNvSpPr txBox="1"/>
          <p:nvPr/>
        </p:nvSpPr>
        <p:spPr>
          <a:xfrm>
            <a:off x="487922" y="1397833"/>
            <a:ext cx="7721600" cy="706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Network and problem-solve with top pharmaceutical and biopharmaceutical industry figures, learn about important industry topics, meet with suppliers, and share best practices with colleagues at ISPE Conferences, such as:</a:t>
            </a:r>
          </a:p>
          <a:p>
            <a:endParaRPr lang="en-US" sz="1600">
              <a:solidFill>
                <a:srgbClr val="0070C0"/>
              </a:solidFill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ISPE Annual Conference &amp; Expo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ISPE Europe Annual Conference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Aseptic Conference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ISPE Conference on Quality Culture and Quality Metrics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Data Integrity Workshop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Process Validation Conference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ISPE/FDA/PQRI Quality Manufacturing Conference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And more…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endParaRPr lang="en-US" sz="3733">
              <a:solidFill>
                <a:srgbClr val="0070C0"/>
              </a:solidFill>
            </a:endParaRPr>
          </a:p>
          <a:p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539" y="1397833"/>
            <a:ext cx="6437934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16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667" y="-64193"/>
            <a:ext cx="9541067" cy="2121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419" y="3581400"/>
            <a:ext cx="3736592" cy="3655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892" y="2057399"/>
            <a:ext cx="1416311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solidFill>
                  <a:srgbClr val="0070C0"/>
                </a:solidFill>
              </a:rPr>
              <a:t>ISPE offers you in-person, focused training at the International Training Institute in Tampa, FL, locally in your region, and at your company if you like. Course topics include: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093" y="3808448"/>
            <a:ext cx="9372599" cy="329320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70C0"/>
                </a:solidFill>
              </a:rPr>
              <a:t>Biotechnology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70C0"/>
                </a:solidFill>
              </a:rPr>
              <a:t>Cleaning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70C0"/>
                </a:solidFill>
              </a:rPr>
              <a:t>Commissioning and Qualification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70C0"/>
                </a:solidFill>
              </a:rPr>
              <a:t>Facilities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70C0"/>
                </a:solidFill>
              </a:rPr>
              <a:t>GAMP®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70C0"/>
                </a:solidFill>
              </a:rPr>
              <a:t>GMPs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70C0"/>
                </a:solidFill>
              </a:rPr>
              <a:t>HVAC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70C0"/>
                </a:solidFill>
              </a:rPr>
              <a:t>Manufacturing</a:t>
            </a:r>
            <a:endParaRPr lang="en-US" sz="3200">
              <a:solidFill>
                <a:srgbClr val="0070C0"/>
              </a:solidFill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70C0"/>
                </a:solidFill>
              </a:rPr>
              <a:t>Project Management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70C0"/>
                </a:solidFill>
              </a:rPr>
              <a:t>Quality by Design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70C0"/>
                </a:solidFill>
              </a:rPr>
              <a:t>Validation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70C0"/>
                </a:solidFill>
              </a:rPr>
              <a:t>Water</a:t>
            </a:r>
          </a:p>
          <a:p>
            <a:endParaRPr lang="en-US" sz="32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17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399" y="21236"/>
            <a:ext cx="8894517" cy="2122673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75400" y="2661612"/>
            <a:ext cx="14097840" cy="5036477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00"/>
              <a:t>eLearning Expanded Courses offer ISPE's signature training, the type usually delivered over two to three days in a distant classroom, from your home or office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00"/>
              <a:t>General Industry Knowledge provides general knowledge while giving an industry overview, historical background, and the basic building blocks to get you started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00"/>
              <a:t>Fundamental Industry Knowledge Courses are ISPE’s pre-recorded courses, developed and reviewed by expert instructors and international regulatory advisors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00"/>
              <a:t>GMP Courses teach the U.S. Food and Drug Administration’s Systems-based GMP Inspection Approach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00"/>
              <a:t>Webinars offer self-running courses for a quick tutorial</a:t>
            </a:r>
          </a:p>
        </p:txBody>
      </p:sp>
    </p:spTree>
    <p:extLst>
      <p:ext uri="{BB962C8B-B14F-4D97-AF65-F5344CB8AC3E}">
        <p14:creationId xmlns:p14="http://schemas.microsoft.com/office/powerpoint/2010/main" val="98890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18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800">
                <a:solidFill>
                  <a:srgbClr val="0070C0"/>
                </a:solidFill>
              </a:rPr>
              <a:t>ISPE Career Solutions</a:t>
            </a:r>
            <a:endParaRPr lang="en-US" sz="4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303" y="1969943"/>
            <a:ext cx="7343213" cy="481185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1" y="2133599"/>
            <a:ext cx="13787968" cy="518001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920"/>
              </a:spcAft>
              <a:buClr>
                <a:srgbClr val="0066FF"/>
              </a:buClr>
            </a:pPr>
            <a:r>
              <a:rPr lang="en-US" sz="2800">
                <a:latin typeface="Arial" pitchFamily="34" charset="0"/>
                <a:cs typeface="Arial" pitchFamily="34" charset="0"/>
              </a:rPr>
              <a:t>Online job bank ─ ISPE Career Solutions </a:t>
            </a:r>
          </a:p>
          <a:p>
            <a:pPr marL="812780" indent="-637525">
              <a:spcBef>
                <a:spcPct val="0"/>
              </a:spcBef>
              <a:spcAft>
                <a:spcPts val="1920"/>
              </a:spcAft>
              <a:buFont typeface="+mj-lt"/>
              <a:buAutoNum type="arabicPeriod"/>
            </a:pPr>
            <a:r>
              <a:rPr lang="en-US" sz="2400">
                <a:latin typeface="Arial" pitchFamily="34" charset="0"/>
                <a:cs typeface="Arial" pitchFamily="34" charset="0"/>
              </a:rPr>
              <a:t>Post your resume</a:t>
            </a:r>
          </a:p>
          <a:p>
            <a:pPr marL="812780" indent="-637525">
              <a:spcBef>
                <a:spcPct val="0"/>
              </a:spcBef>
              <a:spcAft>
                <a:spcPts val="1920"/>
              </a:spcAft>
              <a:buFont typeface="+mj-lt"/>
              <a:buAutoNum type="arabicPeriod"/>
            </a:pPr>
            <a:r>
              <a:rPr lang="en-US" sz="2400">
                <a:latin typeface="Arial" pitchFamily="34" charset="0"/>
                <a:cs typeface="Arial" pitchFamily="34" charset="0"/>
              </a:rPr>
              <a:t>Search jobs</a:t>
            </a:r>
          </a:p>
          <a:p>
            <a:pPr marL="812780" indent="-637525">
              <a:spcBef>
                <a:spcPct val="0"/>
              </a:spcBef>
              <a:spcAft>
                <a:spcPts val="1920"/>
              </a:spcAft>
              <a:buFont typeface="+mj-lt"/>
              <a:buAutoNum type="arabicPeriod"/>
            </a:pPr>
            <a:r>
              <a:rPr lang="en-US" sz="2400">
                <a:latin typeface="Arial" pitchFamily="34" charset="0"/>
                <a:cs typeface="Arial" pitchFamily="34" charset="0"/>
              </a:rPr>
              <a:t>Set up a job alert</a:t>
            </a:r>
          </a:p>
          <a:p>
            <a:pPr marL="812780" indent="-637525">
              <a:spcBef>
                <a:spcPct val="0"/>
              </a:spcBef>
              <a:spcAft>
                <a:spcPts val="1920"/>
              </a:spcAft>
              <a:buFont typeface="+mj-lt"/>
              <a:buAutoNum type="arabicPeriod"/>
            </a:pPr>
            <a:r>
              <a:rPr lang="en-US" sz="2400">
                <a:latin typeface="Arial" pitchFamily="34" charset="0"/>
                <a:cs typeface="Arial" pitchFamily="34" charset="0"/>
              </a:rPr>
              <a:t>Post jobs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9568"/>
            <a:ext cx="14630400" cy="29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8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14400" y="458788"/>
            <a:ext cx="13261975" cy="836612"/>
          </a:xfrm>
        </p:spPr>
        <p:txBody>
          <a:bodyPr/>
          <a:lstStyle/>
          <a:p>
            <a:pPr algn="ctr"/>
            <a:r>
              <a:rPr lang="en-US" sz="4800"/>
              <a:t>What is ISPE?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1676400"/>
            <a:ext cx="2803790" cy="822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6800" y="1676400"/>
            <a:ext cx="9601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0000"/>
              </a:lnSpc>
            </a:pPr>
            <a:r>
              <a:rPr lang="en-US" sz="3200">
                <a:solidFill>
                  <a:srgbClr val="0070C0"/>
                </a:solidFill>
              </a:rPr>
              <a:t>ISPE, the International Society for Pharmaceutical Engineering, is the world's largest not-for-profit association serving its Members by leading scientific, technical, and regulatory advancement throughout the entire pharmaceutical lifecycle.</a:t>
            </a:r>
          </a:p>
          <a:p>
            <a:pPr fontAlgn="base">
              <a:lnSpc>
                <a:spcPct val="100000"/>
              </a:lnSpc>
            </a:pPr>
            <a:r>
              <a:rPr lang="en-US" sz="3200">
                <a:solidFill>
                  <a:srgbClr val="0070C0"/>
                </a:solidFill>
              </a:rPr>
              <a:t>ISPE is committed to the advancement of the educational and technical efficiency of its members through forums for the exchange of ideas and practical experience.</a:t>
            </a:r>
          </a:p>
        </p:txBody>
      </p:sp>
    </p:spTree>
    <p:extLst>
      <p:ext uri="{BB962C8B-B14F-4D97-AF65-F5344CB8AC3E}">
        <p14:creationId xmlns:p14="http://schemas.microsoft.com/office/powerpoint/2010/main" val="31124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20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8600"/>
            <a:ext cx="13792201" cy="804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896" y="1319541"/>
            <a:ext cx="10522608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21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800">
                <a:solidFill>
                  <a:srgbClr val="00549F"/>
                </a:solidFill>
              </a:rPr>
              <a:t>Get Involved and Get Inspired</a:t>
            </a:r>
            <a:endParaRPr lang="en-US" sz="480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>
          <a:xfrm>
            <a:off x="533399" y="1447799"/>
            <a:ext cx="13411201" cy="7010401"/>
          </a:xfrm>
          <a:noFill/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800">
                <a:cs typeface="Arial" pitchFamily="34" charset="0"/>
              </a:rPr>
              <a:t>Become a Volunteer to shape the organization, help others grow professionally, and give back to the industry. You can be a:</a:t>
            </a:r>
          </a:p>
          <a:p>
            <a:pPr marL="370831" indent="-370831" eaLnBrk="0" hangingPunct="0">
              <a:lnSpc>
                <a:spcPct val="130000"/>
              </a:lnSpc>
              <a:spcAft>
                <a:spcPts val="2880"/>
              </a:spcAft>
              <a:buFont typeface="Arial" charset="0"/>
              <a:buChar char="•"/>
            </a:pPr>
            <a:r>
              <a:rPr lang="en-US" sz="2400">
                <a:cs typeface="Arial" charset="0"/>
                <a:sym typeface="Wingdings 2" pitchFamily="18" charset="2"/>
              </a:rPr>
              <a:t>Speaker</a:t>
            </a:r>
            <a:endParaRPr lang="en-US" sz="2400">
              <a:cs typeface="Arial" charset="0"/>
            </a:endParaRPr>
          </a:p>
          <a:p>
            <a:pPr marL="370831" indent="-370831" eaLnBrk="0" hangingPunct="0">
              <a:spcAft>
                <a:spcPts val="2880"/>
              </a:spcAft>
              <a:buFont typeface="Arial" charset="0"/>
              <a:buChar char="•"/>
            </a:pPr>
            <a:r>
              <a:rPr lang="en-US" sz="2400" i="1">
                <a:cs typeface="Arial" charset="0"/>
                <a:sym typeface="Wingdings 2" pitchFamily="18" charset="2"/>
              </a:rPr>
              <a:t>Pharmaceutical Engineering </a:t>
            </a:r>
            <a:r>
              <a:rPr lang="en-US" sz="2400">
                <a:cs typeface="Arial" charset="0"/>
                <a:sym typeface="Wingdings 2" pitchFamily="18" charset="2"/>
              </a:rPr>
              <a:t>author and reviewer</a:t>
            </a:r>
          </a:p>
          <a:p>
            <a:pPr marL="370831" indent="-370831" eaLnBrk="0" hangingPunct="0">
              <a:spcAft>
                <a:spcPts val="2880"/>
              </a:spcAft>
              <a:buFont typeface="Arial" charset="0"/>
              <a:buChar char="•"/>
            </a:pPr>
            <a:r>
              <a:rPr lang="en-US" sz="2400">
                <a:cs typeface="Arial" charset="0"/>
                <a:sym typeface="Wingdings 2" pitchFamily="18" charset="2"/>
              </a:rPr>
              <a:t>Technical document author and reviewer</a:t>
            </a:r>
          </a:p>
          <a:p>
            <a:pPr marL="370831" indent="-370831" eaLnBrk="0" hangingPunct="0">
              <a:spcAft>
                <a:spcPts val="2880"/>
              </a:spcAft>
              <a:buFont typeface="Arial" charset="0"/>
              <a:buChar char="•"/>
            </a:pPr>
            <a:r>
              <a:rPr lang="en-US" sz="2400">
                <a:cs typeface="Arial" charset="0"/>
                <a:sym typeface="Wingdings 2" pitchFamily="18" charset="2"/>
              </a:rPr>
              <a:t>Committee and Task Force volunteer</a:t>
            </a:r>
          </a:p>
          <a:p>
            <a:pPr marL="370831" indent="-370831" eaLnBrk="0" hangingPunct="0">
              <a:spcAft>
                <a:spcPts val="2880"/>
              </a:spcAft>
              <a:buFont typeface="Arial" charset="0"/>
              <a:buChar char="•"/>
            </a:pPr>
            <a:r>
              <a:rPr lang="en-US" sz="2400">
                <a:cs typeface="Arial" charset="0"/>
                <a:sym typeface="Wingdings 2" pitchFamily="18" charset="2"/>
              </a:rPr>
              <a:t>Communities of Practice (</a:t>
            </a:r>
            <a:r>
              <a:rPr lang="en-US" sz="2400" err="1">
                <a:cs typeface="Arial" charset="0"/>
                <a:sym typeface="Wingdings 2" pitchFamily="18" charset="2"/>
              </a:rPr>
              <a:t>CoPs</a:t>
            </a:r>
            <a:r>
              <a:rPr lang="en-US" sz="2400">
                <a:cs typeface="Arial" charset="0"/>
                <a:sym typeface="Wingdings 2" pitchFamily="18" charset="2"/>
              </a:rPr>
              <a:t>) participant</a:t>
            </a:r>
          </a:p>
          <a:p>
            <a:pPr marL="370831" indent="-370831" eaLnBrk="0" hangingPunct="0">
              <a:spcAft>
                <a:spcPts val="2880"/>
              </a:spcAft>
              <a:buFont typeface="Arial" charset="0"/>
              <a:buChar char="•"/>
            </a:pPr>
            <a:r>
              <a:rPr lang="en-US" sz="2400">
                <a:cs typeface="Arial" charset="0"/>
                <a:sym typeface="Wingdings 2" pitchFamily="18" charset="2"/>
              </a:rPr>
              <a:t>Affiliate/Chapter leader</a:t>
            </a:r>
          </a:p>
          <a:p>
            <a:pPr marL="370831" indent="-370831" eaLnBrk="0" hangingPunct="0">
              <a:lnSpc>
                <a:spcPct val="130000"/>
              </a:lnSpc>
              <a:buFont typeface="Arial" charset="0"/>
              <a:buChar char="•"/>
            </a:pPr>
            <a:r>
              <a:rPr lang="en-US" sz="2400">
                <a:cs typeface="Arial" charset="0"/>
                <a:sym typeface="Wingdings 2" pitchFamily="18" charset="2"/>
              </a:rPr>
              <a:t>Recruiter for new Members!</a:t>
            </a:r>
          </a:p>
          <a:p>
            <a:pPr marL="370831" indent="-370831" eaLnBrk="0" hangingPunct="0">
              <a:buFont typeface="Arial" charset="0"/>
              <a:buChar char="•"/>
            </a:pPr>
            <a:endParaRPr lang="en-US" sz="2667">
              <a:cs typeface="Arial" charset="0"/>
              <a:sym typeface="Wingdings 2" pitchFamily="18" charset="2"/>
            </a:endParaRPr>
          </a:p>
          <a:p>
            <a:pPr>
              <a:spcBef>
                <a:spcPts val="1600"/>
              </a:spcBef>
            </a:pPr>
            <a:endParaRPr lang="en-US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161" y="2362200"/>
            <a:ext cx="4322439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9568"/>
            <a:ext cx="14630400" cy="29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7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23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4400" y="458788"/>
            <a:ext cx="13261975" cy="760412"/>
          </a:xfrm>
        </p:spPr>
        <p:txBody>
          <a:bodyPr/>
          <a:lstStyle/>
          <a:p>
            <a:pPr algn="ctr"/>
            <a:r>
              <a:rPr lang="en-US" sz="4800"/>
              <a:t>Student &amp; YP Member Dues</a:t>
            </a:r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366" y="1981200"/>
            <a:ext cx="5444009" cy="36430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1219199"/>
            <a:ext cx="7467600" cy="61247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70" fontAlgn="base">
              <a:spcAft>
                <a:spcPts val="1600"/>
              </a:spcAft>
              <a:defRPr/>
            </a:pPr>
            <a:r>
              <a:rPr lang="en-US" sz="24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ISPE significantly discounts dues for Student and YP Members:</a:t>
            </a:r>
          </a:p>
          <a:p>
            <a:pPr defTabSz="1219170" fontAlgn="base">
              <a:spcAft>
                <a:spcPts val="1600"/>
              </a:spcAft>
              <a:defRPr/>
            </a:pPr>
            <a:r>
              <a:rPr lang="en-US" sz="22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Members: $25 / €25**</a:t>
            </a:r>
          </a:p>
          <a:p>
            <a:pPr marL="687900" lvl="1" defTabSz="1219170" fontAlgn="base">
              <a:spcAft>
                <a:spcPts val="1600"/>
              </a:spcAft>
              <a:buFontTx/>
              <a:buChar char="•"/>
              <a:defRPr/>
            </a:pPr>
            <a:r>
              <a:rPr lang="en-US" sz="2200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 enrolled full-time at a college, university, or other</a:t>
            </a:r>
          </a:p>
          <a:p>
            <a:pPr defTabSz="1219170" fontAlgn="base">
              <a:spcAft>
                <a:spcPts val="1600"/>
              </a:spcAft>
              <a:defRPr/>
            </a:pPr>
            <a:r>
              <a:rPr lang="en-US" sz="22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Economy Students: $5 / €5**</a:t>
            </a:r>
          </a:p>
          <a:p>
            <a:pPr marL="687900" lvl="1" defTabSz="1219170" fontAlgn="base">
              <a:spcAft>
                <a:spcPts val="1600"/>
              </a:spcAft>
              <a:buFontTx/>
              <a:buChar char="•"/>
              <a:defRPr/>
            </a:pPr>
            <a:r>
              <a:rPr lang="en-US" sz="2200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students residing in an emerging economy country receive discounted dues. For a list of eligible countries, please visit </a:t>
            </a:r>
            <a:r>
              <a:rPr lang="en-US" sz="2200" ker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http://www.ispe.org/index.php/ci_id/43816#emergingeconomy</a:t>
            </a:r>
            <a:r>
              <a:rPr lang="en-US" sz="2200" ker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 defTabSz="1219170" fontAlgn="base">
              <a:spcAft>
                <a:spcPts val="1600"/>
              </a:spcAft>
              <a:defRPr/>
            </a:pPr>
            <a:r>
              <a:rPr lang="en-US" sz="2200" b="1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Professionals Members: $119/ €99**</a:t>
            </a:r>
          </a:p>
          <a:p>
            <a:pPr marL="687900" lvl="1" defTabSz="1219170" fontAlgn="base">
              <a:spcAft>
                <a:spcPts val="1600"/>
              </a:spcAft>
              <a:buFontTx/>
              <a:buChar char="•"/>
              <a:defRPr/>
            </a:pPr>
            <a:r>
              <a:rPr lang="en-US" sz="2200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 just starting in the industry, one to four years after graduation</a:t>
            </a:r>
          </a:p>
        </p:txBody>
      </p:sp>
    </p:spTree>
    <p:extLst>
      <p:ext uri="{BB962C8B-B14F-4D97-AF65-F5344CB8AC3E}">
        <p14:creationId xmlns:p14="http://schemas.microsoft.com/office/powerpoint/2010/main" val="9925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24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800">
                <a:solidFill>
                  <a:srgbClr val="00549F"/>
                </a:solidFill>
              </a:rPr>
              <a:t>YP &amp; Student Group Activities can include …</a:t>
            </a:r>
            <a:endParaRPr lang="en-US" sz="4800">
              <a:solidFill>
                <a:srgbClr val="00549F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2371987"/>
            <a:ext cx="4962252" cy="3813329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323975" y="1449120"/>
            <a:ext cx="6629400" cy="5661706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u="sng">
                <a:solidFill>
                  <a:srgbClr val="00549F"/>
                </a:solidFill>
              </a:rPr>
              <a:t>Social</a:t>
            </a:r>
            <a:endParaRPr lang="en-US" sz="2400" u="sng">
              <a:solidFill>
                <a:srgbClr val="00549F"/>
              </a:solidFill>
              <a:latin typeface="Arial"/>
              <a:cs typeface="Arial"/>
            </a:endParaRPr>
          </a:p>
          <a:p>
            <a:pPr marL="685271" lvl="2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549F"/>
                </a:solidFill>
              </a:rPr>
              <a:t>Bowling</a:t>
            </a:r>
          </a:p>
          <a:p>
            <a:pPr marL="685271" lvl="2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549F"/>
                </a:solidFill>
              </a:rPr>
              <a:t>Happy hours</a:t>
            </a: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u="sng">
                <a:solidFill>
                  <a:srgbClr val="00549F"/>
                </a:solidFill>
              </a:rPr>
              <a:t>Educational</a:t>
            </a:r>
          </a:p>
          <a:p>
            <a:pPr marL="685271" lvl="2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549F"/>
                </a:solidFill>
              </a:rPr>
              <a:t>Workshops</a:t>
            </a:r>
          </a:p>
          <a:p>
            <a:pPr marL="685271" lvl="2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549F"/>
                </a:solidFill>
              </a:rPr>
              <a:t>Training sessions</a:t>
            </a:r>
          </a:p>
          <a:p>
            <a:pPr marL="685271" lvl="2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549F"/>
                </a:solidFill>
              </a:rPr>
              <a:t>Guest speakers</a:t>
            </a:r>
          </a:p>
          <a:p>
            <a:pPr marL="1058">
              <a:lnSpc>
                <a:spcPct val="100000"/>
              </a:lnSpc>
              <a:spcAft>
                <a:spcPts val="1200"/>
              </a:spcAft>
              <a:defRPr/>
            </a:pPr>
            <a:r>
              <a:rPr lang="en-US" sz="2400" u="sng">
                <a:solidFill>
                  <a:srgbClr val="00549F"/>
                </a:solidFill>
              </a:rPr>
              <a:t>Career Development</a:t>
            </a:r>
            <a:endParaRPr lang="en-US" sz="2600">
              <a:solidFill>
                <a:srgbClr val="00549F"/>
              </a:solidFill>
            </a:endParaRPr>
          </a:p>
          <a:p>
            <a:pPr marL="685271" lvl="2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0">
                <a:solidFill>
                  <a:srgbClr val="00549F"/>
                </a:solidFill>
              </a:rPr>
              <a:t>M</a:t>
            </a:r>
            <a:r>
              <a:rPr lang="en-US" sz="2400" b="0">
                <a:solidFill>
                  <a:srgbClr val="00549F"/>
                </a:solidFill>
              </a:rPr>
              <a:t>entorship</a:t>
            </a:r>
            <a:r>
              <a:rPr lang="en-US" sz="2400">
                <a:solidFill>
                  <a:srgbClr val="00549F"/>
                </a:solidFill>
              </a:rPr>
              <a:t> programs</a:t>
            </a:r>
          </a:p>
          <a:p>
            <a:pPr marL="681038" lvl="2" indent="-342900">
              <a:lnSpc>
                <a:spcPct val="100000"/>
              </a:lnSpc>
              <a:spcAft>
                <a:spcPts val="1200"/>
              </a:spcAft>
              <a:defRPr/>
            </a:pPr>
            <a:r>
              <a:rPr lang="en-US" sz="2400">
                <a:solidFill>
                  <a:srgbClr val="00549F"/>
                </a:solidFill>
              </a:rPr>
              <a:t>Scholarships and more!</a:t>
            </a:r>
          </a:p>
          <a:p>
            <a:pPr lvl="1" eaLnBrk="1" hangingPunct="1">
              <a:defRPr/>
            </a:pPr>
            <a:endParaRPr lang="en-US" sz="320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25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25</a:t>
            </a:fld>
            <a:endParaRPr lang="en-CA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7485" y="1447800"/>
            <a:ext cx="13409083" cy="5865813"/>
          </a:xfrm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5867"/>
          </a:p>
          <a:p>
            <a:pPr algn="ctr">
              <a:spcBef>
                <a:spcPct val="20000"/>
              </a:spcBef>
            </a:pPr>
            <a:endParaRPr lang="en-US" sz="5867"/>
          </a:p>
          <a:p>
            <a:pPr algn="ctr">
              <a:spcBef>
                <a:spcPct val="20000"/>
              </a:spcBef>
            </a:pPr>
            <a:r>
              <a:rPr lang="en-US" sz="6600"/>
              <a:t>See how ISPE Membership can</a:t>
            </a:r>
          </a:p>
          <a:p>
            <a:pPr algn="ctr">
              <a:spcBef>
                <a:spcPct val="20000"/>
              </a:spcBef>
            </a:pPr>
            <a:r>
              <a:rPr lang="en-US" sz="6600"/>
              <a:t> benefit you!</a:t>
            </a:r>
          </a:p>
          <a:p>
            <a:pPr algn="ctr">
              <a:spcBef>
                <a:spcPct val="20000"/>
              </a:spcBef>
            </a:pPr>
            <a:endParaRPr lang="en-US" sz="5867" i="1"/>
          </a:p>
          <a:p>
            <a:pPr algn="ctr">
              <a:spcBef>
                <a:spcPct val="20000"/>
              </a:spcBef>
            </a:pPr>
            <a:r>
              <a:rPr lang="en-US" sz="5867">
                <a:solidFill>
                  <a:srgbClr val="0000FF"/>
                </a:solidFill>
              </a:rPr>
              <a:t>www.ISPE.org/Membership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1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3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800">
                <a:solidFill>
                  <a:srgbClr val="00549F"/>
                </a:solidFill>
              </a:rPr>
              <a:t>Top Reasons our Members Join</a:t>
            </a:r>
          </a:p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917" y="1249431"/>
            <a:ext cx="10772566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3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4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800"/>
              <a:t>ISPE is Your Professional Home</a:t>
            </a:r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1600200"/>
            <a:ext cx="1424940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Members represent all facets of the industry, including:</a:t>
            </a:r>
            <a:endParaRPr lang="en-US" sz="4533">
              <a:solidFill>
                <a:srgbClr val="0070C0"/>
              </a:solidFill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Contract Manufacturing Organizations (CMO)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Academia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Architecture and Construction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Biotechnology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Generics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Suppliers and Service Providers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Global Regulators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70C0"/>
                </a:solidFill>
              </a:rPr>
              <a:t>And more…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593" y="2784239"/>
            <a:ext cx="6200169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9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5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29" y="1200659"/>
            <a:ext cx="13272142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1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4144625" y="7478713"/>
            <a:ext cx="485775" cy="438150"/>
          </a:xfrm>
          <a:prstGeom prst="rect">
            <a:avLst/>
          </a:prstGeom>
        </p:spPr>
        <p:txBody>
          <a:bodyPr/>
          <a:lstStyle/>
          <a:p>
            <a:fld id="{677431CD-109D-4799-81C2-761F8C28FE26}" type="slidenum">
              <a:rPr lang="en-CA" smtClean="0"/>
              <a:t>6</a:t>
            </a:fld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318"/>
            <a:ext cx="14630400" cy="284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51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7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800">
                <a:solidFill>
                  <a:srgbClr val="00549F"/>
                </a:solidFill>
              </a:rPr>
              <a:t>Local Networking on a Global Scale</a:t>
            </a:r>
          </a:p>
          <a:p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07485" y="1219200"/>
            <a:ext cx="13409083" cy="1752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b="0"/>
              <a:t>Local Affiliate (International) or Chapter (US) membership is included when you join ISPE. Get involved at the local level to make life-long industry contacts and friends. Attend events to network with Members from around the world.</a:t>
            </a:r>
          </a:p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43200"/>
            <a:ext cx="8839200" cy="445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9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8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4800"/>
              <a:t>More Networking Opportunities</a:t>
            </a:r>
          </a:p>
          <a:p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07485" y="1066800"/>
            <a:ext cx="13260915" cy="62484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US" sz="3733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3733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3733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3733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3733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3733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3733">
              <a:solidFill>
                <a:schemeClr val="tx1"/>
              </a:solidFill>
            </a:endParaRPr>
          </a:p>
          <a:p>
            <a:pPr marL="609585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70C0"/>
                </a:solidFill>
              </a:rPr>
              <a:t>Find other like-minded professionals through the Membership Directory</a:t>
            </a:r>
          </a:p>
          <a:p>
            <a:pPr marL="609585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70C0"/>
                </a:solidFill>
              </a:rPr>
              <a:t>Join an online Community of Practice (</a:t>
            </a:r>
            <a:r>
              <a:rPr lang="en-US" sz="2800" err="1">
                <a:solidFill>
                  <a:srgbClr val="0070C0"/>
                </a:solidFill>
              </a:rPr>
              <a:t>CoP</a:t>
            </a:r>
            <a:r>
              <a:rPr lang="en-US" sz="2800">
                <a:solidFill>
                  <a:srgbClr val="0070C0"/>
                </a:solidFill>
              </a:rPr>
              <a:t>) to ask questions, discuss ideas, and get involved in product development</a:t>
            </a:r>
          </a:p>
          <a:p>
            <a:pPr marL="609585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70C0"/>
                </a:solidFill>
              </a:rPr>
              <a:t>Attend Training and Conferences at either the global level or local level through Affiliates/Chapters</a:t>
            </a:r>
          </a:p>
          <a:p>
            <a:pPr marL="609585" indent="-609585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733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71600"/>
            <a:ext cx="7499040" cy="36802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8310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1981200"/>
            <a:ext cx="14630400" cy="2353733"/>
          </a:xfrm>
        </p:spPr>
        <p:txBody>
          <a:bodyPr/>
          <a:lstStyle/>
          <a:p>
            <a:pPr algn="ctr"/>
            <a:r>
              <a:rPr lang="en-US" sz="7200"/>
              <a:t>Technical resources</a:t>
            </a:r>
          </a:p>
        </p:txBody>
      </p:sp>
    </p:spTree>
    <p:extLst>
      <p:ext uri="{BB962C8B-B14F-4D97-AF65-F5344CB8AC3E}">
        <p14:creationId xmlns:p14="http://schemas.microsoft.com/office/powerpoint/2010/main" val="51804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ISPE cover">
  <a:themeElements>
    <a:clrScheme name="ISPE">
      <a:dk1>
        <a:sysClr val="windowText" lastClr="000000"/>
      </a:dk1>
      <a:lt1>
        <a:sysClr val="window" lastClr="FFFFFF"/>
      </a:lt1>
      <a:dk2>
        <a:srgbClr val="59595B"/>
      </a:dk2>
      <a:lt2>
        <a:srgbClr val="D8D8D8"/>
      </a:lt2>
      <a:accent1>
        <a:srgbClr val="00549F"/>
      </a:accent1>
      <a:accent2>
        <a:srgbClr val="00B9E4"/>
      </a:accent2>
      <a:accent3>
        <a:srgbClr val="B6BF00"/>
      </a:accent3>
      <a:accent4>
        <a:srgbClr val="80379B"/>
      </a:accent4>
      <a:accent5>
        <a:srgbClr val="CD202C"/>
      </a:accent5>
      <a:accent6>
        <a:srgbClr val="F2AF00"/>
      </a:accent6>
      <a:hlink>
        <a:srgbClr val="464646"/>
      </a:hlink>
      <a:folHlink>
        <a:srgbClr val="46464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SPE section">
  <a:themeElements>
    <a:clrScheme name="ISPE">
      <a:dk1>
        <a:sysClr val="windowText" lastClr="000000"/>
      </a:dk1>
      <a:lt1>
        <a:sysClr val="window" lastClr="FFFFFF"/>
      </a:lt1>
      <a:dk2>
        <a:srgbClr val="59595B"/>
      </a:dk2>
      <a:lt2>
        <a:srgbClr val="D8D8D8"/>
      </a:lt2>
      <a:accent1>
        <a:srgbClr val="00549F"/>
      </a:accent1>
      <a:accent2>
        <a:srgbClr val="00B9E4"/>
      </a:accent2>
      <a:accent3>
        <a:srgbClr val="B6BF00"/>
      </a:accent3>
      <a:accent4>
        <a:srgbClr val="80379B"/>
      </a:accent4>
      <a:accent5>
        <a:srgbClr val="CD202C"/>
      </a:accent5>
      <a:accent6>
        <a:srgbClr val="F2AF00"/>
      </a:accent6>
      <a:hlink>
        <a:srgbClr val="464646"/>
      </a:hlink>
      <a:folHlink>
        <a:srgbClr val="46464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SPE content">
  <a:themeElements>
    <a:clrScheme name="ISPE">
      <a:dk1>
        <a:sysClr val="windowText" lastClr="000000"/>
      </a:dk1>
      <a:lt1>
        <a:sysClr val="window" lastClr="FFFFFF"/>
      </a:lt1>
      <a:dk2>
        <a:srgbClr val="59595B"/>
      </a:dk2>
      <a:lt2>
        <a:srgbClr val="D8D8D8"/>
      </a:lt2>
      <a:accent1>
        <a:srgbClr val="00549F"/>
      </a:accent1>
      <a:accent2>
        <a:srgbClr val="00B9E4"/>
      </a:accent2>
      <a:accent3>
        <a:srgbClr val="B6BF00"/>
      </a:accent3>
      <a:accent4>
        <a:srgbClr val="80379B"/>
      </a:accent4>
      <a:accent5>
        <a:srgbClr val="CD202C"/>
      </a:accent5>
      <a:accent6>
        <a:srgbClr val="F2AF00"/>
      </a:accent6>
      <a:hlink>
        <a:srgbClr val="464646"/>
      </a:hlink>
      <a:folHlink>
        <a:srgbClr val="46464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2549AB-945A-44CB-9548-B5B9527F638B}"/>
</file>

<file path=customXml/itemProps2.xml><?xml version="1.0" encoding="utf-8"?>
<ds:datastoreItem xmlns:ds="http://schemas.openxmlformats.org/officeDocument/2006/customXml" ds:itemID="{FC3DD40D-365B-4AF5-94BE-0A6F3220A3E5}"/>
</file>

<file path=customXml/itemProps3.xml><?xml version="1.0" encoding="utf-8"?>
<ds:datastoreItem xmlns:ds="http://schemas.openxmlformats.org/officeDocument/2006/customXml" ds:itemID="{7F84CA94-23C1-4FD2-A031-2CD07D01E56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820</Words>
  <Application>Microsoft Office PowerPoint</Application>
  <PresentationFormat>Custom</PresentationFormat>
  <Paragraphs>151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Wingdings 2</vt:lpstr>
      <vt:lpstr>ISPE cover</vt:lpstr>
      <vt:lpstr>ISPE section</vt:lpstr>
      <vt:lpstr>ISPE content</vt:lpstr>
      <vt:lpstr>How Membership Benefits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Membership Benefits You</dc:title>
  <dc:creator>Tracey Ryan</dc:creator>
  <cp:lastModifiedBy>Tracey Ryan</cp:lastModifiedBy>
  <cp:revision>2</cp:revision>
  <dcterms:modified xsi:type="dcterms:W3CDTF">2017-06-21T16:13:17Z</dcterms:modified>
</cp:coreProperties>
</file>