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367" r:id="rId3"/>
    <p:sldId id="258" r:id="rId4"/>
    <p:sldId id="259" r:id="rId5"/>
    <p:sldId id="393" r:id="rId6"/>
    <p:sldId id="319" r:id="rId7"/>
    <p:sldId id="389" r:id="rId8"/>
    <p:sldId id="390" r:id="rId9"/>
    <p:sldId id="397" r:id="rId10"/>
    <p:sldId id="384" r:id="rId11"/>
    <p:sldId id="398" r:id="rId12"/>
    <p:sldId id="344" r:id="rId13"/>
    <p:sldId id="400" r:id="rId14"/>
    <p:sldId id="395" r:id="rId15"/>
    <p:sldId id="402" r:id="rId16"/>
    <p:sldId id="403" r:id="rId17"/>
    <p:sldId id="404" r:id="rId18"/>
    <p:sldId id="405" r:id="rId19"/>
    <p:sldId id="359" r:id="rId20"/>
    <p:sldId id="360" r:id="rId21"/>
    <p:sldId id="365" r:id="rId22"/>
    <p:sldId id="366" r:id="rId23"/>
    <p:sldId id="408" r:id="rId24"/>
    <p:sldId id="373" r:id="rId25"/>
    <p:sldId id="370" r:id="rId26"/>
    <p:sldId id="371" r:id="rId27"/>
    <p:sldId id="372" r:id="rId28"/>
    <p:sldId id="381" r:id="rId29"/>
    <p:sldId id="382" r:id="rId30"/>
    <p:sldId id="401" r:id="rId31"/>
    <p:sldId id="399" r:id="rId32"/>
    <p:sldId id="323" r:id="rId33"/>
    <p:sldId id="388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Abbey" initials="j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5" autoAdjust="0"/>
    <p:restoredTop sz="94660"/>
  </p:normalViewPr>
  <p:slideViewPr>
    <p:cSldViewPr>
      <p:cViewPr varScale="1">
        <p:scale>
          <a:sx n="40" d="100"/>
          <a:sy n="40" d="100"/>
        </p:scale>
        <p:origin x="-738" y="-96"/>
      </p:cViewPr>
      <p:guideLst>
        <p:guide orient="horz" pos="408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williams.ARGOS\My%20Documents\BOD,%20etc%20Slides\September%202010\100913%20PFS%20for%20BO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williams.ARGOS\My%20Documents\Clinical\02%20HIV\AGS-004-001\2010%20IAS%20Meeting\Poster\AGS-004-001%20June%2018%202010%20Summary%20data%20AIDS%202010%20with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les%20for%2024Aug\004_006_PT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ITT!$H$1</c:f>
              <c:strCache>
                <c:ptCount val="1"/>
                <c:pt idx="0">
                  <c:v>Progression Free Interval (months) </c:v>
                </c:pt>
              </c:strCache>
            </c:strRef>
          </c:tx>
          <c:spPr>
            <a:solidFill>
              <a:srgbClr val="376092"/>
            </a:solidFill>
            <a:ln>
              <a:noFill/>
            </a:ln>
          </c:spPr>
          <c:dPt>
            <c:idx val="13"/>
            <c:spPr>
              <a:solidFill>
                <a:srgbClr val="376092"/>
              </a:solidFill>
              <a:ln>
                <a:solidFill>
                  <a:srgbClr val="376092"/>
                </a:solidFill>
              </a:ln>
            </c:spPr>
          </c:dPt>
          <c:dPt>
            <c:idx val="14"/>
            <c:spPr>
              <a:solidFill>
                <a:srgbClr val="376092"/>
              </a:solidFill>
              <a:ln>
                <a:solidFill>
                  <a:srgbClr val="376092"/>
                </a:solidFill>
              </a:ln>
            </c:spPr>
          </c:dPt>
          <c:dPt>
            <c:idx val="15"/>
            <c:spPr>
              <a:solidFill>
                <a:srgbClr val="1F497D"/>
              </a:solidFill>
              <a:ln>
                <a:solidFill>
                  <a:srgbClr val="376092"/>
                </a:solidFill>
              </a:ln>
            </c:spPr>
          </c:dPt>
          <c:dPt>
            <c:idx val="17"/>
            <c:spPr>
              <a:solidFill>
                <a:srgbClr val="95B3D7"/>
              </a:solidFill>
              <a:ln>
                <a:noFill/>
              </a:ln>
            </c:spPr>
          </c:dPt>
          <c:dPt>
            <c:idx val="18"/>
            <c:spPr>
              <a:solidFill>
                <a:srgbClr val="95B3D7"/>
              </a:solidFill>
              <a:ln>
                <a:solidFill>
                  <a:srgbClr val="95B3D7"/>
                </a:solidFill>
              </a:ln>
            </c:spPr>
          </c:dPt>
          <c:dPt>
            <c:idx val="19"/>
            <c:spPr>
              <a:solidFill>
                <a:srgbClr val="95B3D7"/>
              </a:solidFill>
              <a:ln>
                <a:noFill/>
              </a:ln>
            </c:spPr>
          </c:dPt>
          <c:dPt>
            <c:idx val="20"/>
            <c:spPr>
              <a:solidFill>
                <a:srgbClr val="95B3D7"/>
              </a:solidFill>
              <a:ln>
                <a:noFill/>
              </a:ln>
            </c:spPr>
          </c:dPt>
          <c:dPt>
            <c:idx val="21"/>
            <c:spPr>
              <a:solidFill>
                <a:srgbClr val="95B3D7"/>
              </a:solidFill>
              <a:ln>
                <a:solidFill>
                  <a:srgbClr val="95B3D7"/>
                </a:solidFill>
              </a:ln>
            </c:spPr>
          </c:dPt>
          <c:dPt>
            <c:idx val="22"/>
            <c:spPr>
              <a:solidFill>
                <a:srgbClr val="95B3D7"/>
              </a:solidFill>
              <a:ln>
                <a:solidFill>
                  <a:srgbClr val="95B3D7"/>
                </a:solidFill>
              </a:ln>
            </c:spPr>
          </c:dPt>
          <c:cat>
            <c:strRef>
              <c:f>ITT!$A$2:$A$24</c:f>
              <c:strCache>
                <c:ptCount val="23"/>
                <c:pt idx="0">
                  <c:v>001-001</c:v>
                </c:pt>
                <c:pt idx="1">
                  <c:v>008-003</c:v>
                </c:pt>
                <c:pt idx="2">
                  <c:v>008-004</c:v>
                </c:pt>
                <c:pt idx="3">
                  <c:v>010-003</c:v>
                </c:pt>
                <c:pt idx="4">
                  <c:v>042-002</c:v>
                </c:pt>
                <c:pt idx="5">
                  <c:v>043-002</c:v>
                </c:pt>
                <c:pt idx="6">
                  <c:v>043-001</c:v>
                </c:pt>
                <c:pt idx="7">
                  <c:v>043-003</c:v>
                </c:pt>
                <c:pt idx="8">
                  <c:v>002-002</c:v>
                </c:pt>
                <c:pt idx="9">
                  <c:v>008-002</c:v>
                </c:pt>
                <c:pt idx="10">
                  <c:v>040-003</c:v>
                </c:pt>
                <c:pt idx="11">
                  <c:v>038-008</c:v>
                </c:pt>
                <c:pt idx="12">
                  <c:v>036-004</c:v>
                </c:pt>
                <c:pt idx="13">
                  <c:v>008-001</c:v>
                </c:pt>
                <c:pt idx="14">
                  <c:v>010-001</c:v>
                </c:pt>
                <c:pt idx="15">
                  <c:v>008-006</c:v>
                </c:pt>
                <c:pt idx="17">
                  <c:v>042-001</c:v>
                </c:pt>
                <c:pt idx="18">
                  <c:v>036-002</c:v>
                </c:pt>
                <c:pt idx="19">
                  <c:v>038-004</c:v>
                </c:pt>
                <c:pt idx="20">
                  <c:v>043-004</c:v>
                </c:pt>
                <c:pt idx="21">
                  <c:v>010-002</c:v>
                </c:pt>
                <c:pt idx="22">
                  <c:v>002-001</c:v>
                </c:pt>
              </c:strCache>
            </c:strRef>
          </c:cat>
          <c:val>
            <c:numRef>
              <c:f>ITT!$H$2:$H$24</c:f>
              <c:numCache>
                <c:formatCode>0.0</c:formatCode>
                <c:ptCount val="23"/>
                <c:pt idx="0">
                  <c:v>23.833333333333119</c:v>
                </c:pt>
                <c:pt idx="1">
                  <c:v>22.3</c:v>
                </c:pt>
                <c:pt idx="2">
                  <c:v>20.8</c:v>
                </c:pt>
                <c:pt idx="3">
                  <c:v>19.666666666666668</c:v>
                </c:pt>
                <c:pt idx="4">
                  <c:v>17.233333333333082</c:v>
                </c:pt>
                <c:pt idx="5">
                  <c:v>16.566666666666666</c:v>
                </c:pt>
                <c:pt idx="6">
                  <c:v>16.333333333333119</c:v>
                </c:pt>
                <c:pt idx="7">
                  <c:v>15.5</c:v>
                </c:pt>
                <c:pt idx="8">
                  <c:v>15.1</c:v>
                </c:pt>
                <c:pt idx="9">
                  <c:v>12.733333333333333</c:v>
                </c:pt>
                <c:pt idx="10">
                  <c:v>11.333333333333334</c:v>
                </c:pt>
                <c:pt idx="11">
                  <c:v>9.3000000000000007</c:v>
                </c:pt>
                <c:pt idx="12">
                  <c:v>7.3333333333333712</c:v>
                </c:pt>
                <c:pt idx="13">
                  <c:v>6.3666666666666663</c:v>
                </c:pt>
                <c:pt idx="14">
                  <c:v>5.666666666666667</c:v>
                </c:pt>
                <c:pt idx="15">
                  <c:v>5.3666666666666663</c:v>
                </c:pt>
                <c:pt idx="17">
                  <c:v>22.066666666666666</c:v>
                </c:pt>
                <c:pt idx="18">
                  <c:v>6.9</c:v>
                </c:pt>
                <c:pt idx="19">
                  <c:v>6.0666666666666664</c:v>
                </c:pt>
                <c:pt idx="20">
                  <c:v>5.5333333333333758</c:v>
                </c:pt>
                <c:pt idx="21">
                  <c:v>4.4000000000000004</c:v>
                </c:pt>
                <c:pt idx="22">
                  <c:v>4.0333333333333758</c:v>
                </c:pt>
              </c:numCache>
            </c:numRef>
          </c:val>
        </c:ser>
        <c:gapWidth val="50"/>
        <c:axId val="70465024"/>
        <c:axId val="70466560"/>
      </c:barChart>
      <c:catAx>
        <c:axId val="70465024"/>
        <c:scaling>
          <c:orientation val="minMax"/>
        </c:scaling>
        <c:delete val="1"/>
        <c:axPos val="l"/>
        <c:tickLblPos val="none"/>
        <c:crossAx val="70466560"/>
        <c:crosses val="autoZero"/>
        <c:auto val="1"/>
        <c:lblAlgn val="ctr"/>
        <c:lblOffset val="100"/>
      </c:catAx>
      <c:valAx>
        <c:axId val="70466560"/>
        <c:scaling>
          <c:orientation val="minMax"/>
          <c:max val="25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46502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'VL Chg Graph'!$J$1</c:f>
              <c:strCache>
                <c:ptCount val="1"/>
                <c:pt idx="0">
                  <c:v>Log10 difference in VL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strRef>
              <c:f>'VL Chg Graph'!$B$2:$B$23</c:f>
              <c:strCache>
                <c:ptCount val="22"/>
                <c:pt idx="0">
                  <c:v>20-002</c:v>
                </c:pt>
                <c:pt idx="1">
                  <c:v>25-004</c:v>
                </c:pt>
                <c:pt idx="2">
                  <c:v>24-002</c:v>
                </c:pt>
                <c:pt idx="3">
                  <c:v>22-002</c:v>
                </c:pt>
                <c:pt idx="4">
                  <c:v>22-001</c:v>
                </c:pt>
                <c:pt idx="5">
                  <c:v>11-014</c:v>
                </c:pt>
                <c:pt idx="6">
                  <c:v>25-003</c:v>
                </c:pt>
                <c:pt idx="7">
                  <c:v>20-006</c:v>
                </c:pt>
                <c:pt idx="8">
                  <c:v>11-013</c:v>
                </c:pt>
                <c:pt idx="9">
                  <c:v>24-001</c:v>
                </c:pt>
                <c:pt idx="10">
                  <c:v>21-002</c:v>
                </c:pt>
                <c:pt idx="11">
                  <c:v>20-001</c:v>
                </c:pt>
                <c:pt idx="12">
                  <c:v>23-001</c:v>
                </c:pt>
                <c:pt idx="13">
                  <c:v>20-003</c:v>
                </c:pt>
                <c:pt idx="14">
                  <c:v>25-001</c:v>
                </c:pt>
                <c:pt idx="15">
                  <c:v>11-011</c:v>
                </c:pt>
                <c:pt idx="16">
                  <c:v>11-008</c:v>
                </c:pt>
                <c:pt idx="17">
                  <c:v>11-005</c:v>
                </c:pt>
                <c:pt idx="18">
                  <c:v>11-002</c:v>
                </c:pt>
                <c:pt idx="19">
                  <c:v>11-009</c:v>
                </c:pt>
                <c:pt idx="20">
                  <c:v>32-001</c:v>
                </c:pt>
                <c:pt idx="21">
                  <c:v>23-002</c:v>
                </c:pt>
              </c:strCache>
            </c:strRef>
          </c:cat>
          <c:val>
            <c:numRef>
              <c:f>'VL Chg Graph'!$J$2:$J$23</c:f>
              <c:numCache>
                <c:formatCode>0.00</c:formatCode>
                <c:ptCount val="22"/>
                <c:pt idx="0">
                  <c:v>1.061287376384082</c:v>
                </c:pt>
                <c:pt idx="1">
                  <c:v>0.45624157290908296</c:v>
                </c:pt>
                <c:pt idx="2">
                  <c:v>0.32465222359261664</c:v>
                </c:pt>
                <c:pt idx="3">
                  <c:v>0.26126286879249438</c:v>
                </c:pt>
                <c:pt idx="4">
                  <c:v>0.15694090496045729</c:v>
                </c:pt>
                <c:pt idx="5">
                  <c:v>0.12702089599484967</c:v>
                </c:pt>
                <c:pt idx="6">
                  <c:v>3.5829825252828192E-2</c:v>
                </c:pt>
                <c:pt idx="7">
                  <c:v>2.932775731028062E-2</c:v>
                </c:pt>
                <c:pt idx="8">
                  <c:v>-0.14150458987496375</c:v>
                </c:pt>
                <c:pt idx="9">
                  <c:v>-0.32202995653717531</c:v>
                </c:pt>
                <c:pt idx="10">
                  <c:v>-0.44426511452767076</c:v>
                </c:pt>
                <c:pt idx="11">
                  <c:v>-0.54363396687095356</c:v>
                </c:pt>
                <c:pt idx="12">
                  <c:v>-0.62907390696983256</c:v>
                </c:pt>
                <c:pt idx="13">
                  <c:v>-0.64464971493400292</c:v>
                </c:pt>
                <c:pt idx="14">
                  <c:v>-0.73754891026958236</c:v>
                </c:pt>
                <c:pt idx="15">
                  <c:v>-0.90263915108700377</c:v>
                </c:pt>
                <c:pt idx="16">
                  <c:v>-1.1020310133631934</c:v>
                </c:pt>
                <c:pt idx="17">
                  <c:v>-1.3594088448433903</c:v>
                </c:pt>
                <c:pt idx="18">
                  <c:v>-1.765702767338353</c:v>
                </c:pt>
                <c:pt idx="19">
                  <c:v>-1.8421850418023515</c:v>
                </c:pt>
                <c:pt idx="20">
                  <c:v>-2.7486051499598947</c:v>
                </c:pt>
                <c:pt idx="21">
                  <c:v>-5.0698752067273745</c:v>
                </c:pt>
              </c:numCache>
            </c:numRef>
          </c:val>
        </c:ser>
        <c:gapWidth val="50"/>
        <c:axId val="70875392"/>
        <c:axId val="70844416"/>
      </c:barChart>
      <c:catAx>
        <c:axId val="70875392"/>
        <c:scaling>
          <c:orientation val="minMax"/>
        </c:scaling>
        <c:delete val="1"/>
        <c:axPos val="b"/>
        <c:tickLblPos val="none"/>
        <c:crossAx val="70844416"/>
        <c:crosses val="autoZero"/>
        <c:auto val="1"/>
        <c:lblAlgn val="ctr"/>
        <c:lblOffset val="100"/>
      </c:catAx>
      <c:valAx>
        <c:axId val="70844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latin typeface="Tahoma" pitchFamily="34" charset="0"/>
                    <a:cs typeface="Tahoma" pitchFamily="34" charset="0"/>
                  </a:defRPr>
                </a:pPr>
                <a:r>
                  <a:rPr lang="en-US" sz="1600" b="0" dirty="0">
                    <a:latin typeface="Tahoma" pitchFamily="34" charset="0"/>
                    <a:cs typeface="Tahoma" pitchFamily="34" charset="0"/>
                  </a:rPr>
                  <a:t>Log</a:t>
                </a:r>
                <a:r>
                  <a:rPr lang="en-US" sz="1600" b="0" baseline="0" dirty="0">
                    <a:latin typeface="Tahoma" pitchFamily="34" charset="0"/>
                    <a:cs typeface="Tahoma" pitchFamily="34" charset="0"/>
                  </a:rPr>
                  <a:t> Change in </a:t>
                </a:r>
                <a:r>
                  <a:rPr lang="en-US" sz="1600" b="0" baseline="0" dirty="0" smtClean="0">
                    <a:latin typeface="Tahoma" pitchFamily="34" charset="0"/>
                    <a:cs typeface="Tahoma" pitchFamily="34" charset="0"/>
                  </a:rPr>
                  <a:t>Viral Load</a:t>
                </a:r>
                <a:endParaRPr lang="en-US" sz="1600" b="0" dirty="0">
                  <a:latin typeface="Tahoma" pitchFamily="34" charset="0"/>
                  <a:cs typeface="Tahoma" pitchFamily="34" charset="0"/>
                </a:endParaRP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8753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Sheet2!$C$37</c:f>
              <c:strCache>
                <c:ptCount val="1"/>
                <c:pt idx="0">
                  <c:v>RCC (N=31)</c:v>
                </c:pt>
              </c:strCache>
            </c:strRef>
          </c:tx>
          <c:errBars>
            <c:errBarType val="both"/>
            <c:errValType val="cust"/>
            <c:plus>
              <c:numRef>
                <c:f>Sheet2!$G$38:$G$49</c:f>
                <c:numCache>
                  <c:formatCode>General</c:formatCode>
                  <c:ptCount val="12"/>
                  <c:pt idx="0">
                    <c:v>0.11169466829142273</c:v>
                  </c:pt>
                  <c:pt idx="1">
                    <c:v>8.1008429137947577E-2</c:v>
                  </c:pt>
                  <c:pt idx="2">
                    <c:v>5.8841869373753367E-3</c:v>
                  </c:pt>
                  <c:pt idx="3">
                    <c:v>2.31079746975726E-2</c:v>
                  </c:pt>
                  <c:pt idx="4">
                    <c:v>8.4497248157775033E-3</c:v>
                  </c:pt>
                  <c:pt idx="5">
                    <c:v>3.6503056286833722E-2</c:v>
                  </c:pt>
                  <c:pt idx="6">
                    <c:v>2.3854397038376801E-2</c:v>
                  </c:pt>
                  <c:pt idx="7">
                    <c:v>0.10171856598805702</c:v>
                  </c:pt>
                  <c:pt idx="8">
                    <c:v>2.1869603789105956E-2</c:v>
                  </c:pt>
                  <c:pt idx="9">
                    <c:v>9.4887596207188882E-2</c:v>
                  </c:pt>
                  <c:pt idx="10">
                    <c:v>0.1326698546112893</c:v>
                  </c:pt>
                  <c:pt idx="11">
                    <c:v>7.6784855137550428E-2</c:v>
                  </c:pt>
                </c:numCache>
              </c:numRef>
            </c:plus>
            <c:minus>
              <c:numRef>
                <c:f>Sheet2!$G$38:$G$49</c:f>
                <c:numCache>
                  <c:formatCode>General</c:formatCode>
                  <c:ptCount val="12"/>
                  <c:pt idx="0">
                    <c:v>0.11169466829142273</c:v>
                  </c:pt>
                  <c:pt idx="1">
                    <c:v>8.1008429137947577E-2</c:v>
                  </c:pt>
                  <c:pt idx="2">
                    <c:v>5.8841869373753367E-3</c:v>
                  </c:pt>
                  <c:pt idx="3">
                    <c:v>2.31079746975726E-2</c:v>
                  </c:pt>
                  <c:pt idx="4">
                    <c:v>8.4497248157775033E-3</c:v>
                  </c:pt>
                  <c:pt idx="5">
                    <c:v>3.6503056286833722E-2</c:v>
                  </c:pt>
                  <c:pt idx="6">
                    <c:v>2.3854397038376801E-2</c:v>
                  </c:pt>
                  <c:pt idx="7">
                    <c:v>0.10171856598805702</c:v>
                  </c:pt>
                  <c:pt idx="8">
                    <c:v>2.1869603789105956E-2</c:v>
                  </c:pt>
                  <c:pt idx="9">
                    <c:v>9.4887596207188882E-2</c:v>
                  </c:pt>
                  <c:pt idx="10">
                    <c:v>0.1326698546112893</c:v>
                  </c:pt>
                  <c:pt idx="11">
                    <c:v>7.6784855137550428E-2</c:v>
                  </c:pt>
                </c:numCache>
              </c:numRef>
            </c:minus>
          </c:errBars>
          <c:cat>
            <c:strRef>
              <c:f>Sheet2!$B$38:$B$49</c:f>
              <c:strCache>
                <c:ptCount val="12"/>
                <c:pt idx="0">
                  <c:v>CD209</c:v>
                </c:pt>
                <c:pt idx="1">
                  <c:v>CD14</c:v>
                </c:pt>
                <c:pt idx="2">
                  <c:v>CD80</c:v>
                </c:pt>
                <c:pt idx="3">
                  <c:v>CD83</c:v>
                </c:pt>
                <c:pt idx="4">
                  <c:v>CD86</c:v>
                </c:pt>
                <c:pt idx="5">
                  <c:v>HLA-A,B,C</c:v>
                </c:pt>
                <c:pt idx="6">
                  <c:v>HLA-DR</c:v>
                </c:pt>
                <c:pt idx="7">
                  <c:v>CD154</c:v>
                </c:pt>
                <c:pt idx="8">
                  <c:v>CD38</c:v>
                </c:pt>
                <c:pt idx="9">
                  <c:v>CD70</c:v>
                </c:pt>
                <c:pt idx="10">
                  <c:v>CD252</c:v>
                </c:pt>
                <c:pt idx="11">
                  <c:v>CCR7</c:v>
                </c:pt>
              </c:strCache>
            </c:strRef>
          </c:cat>
          <c:val>
            <c:numRef>
              <c:f>Sheet2!$C$38:$C$49</c:f>
              <c:numCache>
                <c:formatCode>0%</c:formatCode>
                <c:ptCount val="12"/>
                <c:pt idx="0">
                  <c:v>0.91903225806451661</c:v>
                </c:pt>
                <c:pt idx="1">
                  <c:v>3.903225806451624E-2</c:v>
                </c:pt>
                <c:pt idx="2">
                  <c:v>0.99290322580644941</c:v>
                </c:pt>
                <c:pt idx="3">
                  <c:v>0.95838709677419365</c:v>
                </c:pt>
                <c:pt idx="4">
                  <c:v>0.99225806451612852</c:v>
                </c:pt>
                <c:pt idx="5">
                  <c:v>0.97516129032258214</c:v>
                </c:pt>
                <c:pt idx="6">
                  <c:v>0.98096774193548197</c:v>
                </c:pt>
                <c:pt idx="7">
                  <c:v>0.73000000000000065</c:v>
                </c:pt>
                <c:pt idx="8">
                  <c:v>0.98129032258064508</c:v>
                </c:pt>
                <c:pt idx="9">
                  <c:v>0.87354838709677463</c:v>
                </c:pt>
                <c:pt idx="10">
                  <c:v>0.18290322580645219</c:v>
                </c:pt>
                <c:pt idx="11">
                  <c:v>0.90677419354838928</c:v>
                </c:pt>
              </c:numCache>
            </c:numRef>
          </c:val>
        </c:ser>
        <c:ser>
          <c:idx val="1"/>
          <c:order val="1"/>
          <c:tx>
            <c:strRef>
              <c:f>Sheet2!$D$37</c:f>
              <c:strCache>
                <c:ptCount val="1"/>
                <c:pt idx="0">
                  <c:v>HIV (N=31)</c:v>
                </c:pt>
              </c:strCache>
            </c:strRef>
          </c:tx>
          <c:errBars>
            <c:errBarType val="both"/>
            <c:errValType val="cust"/>
            <c:plus>
              <c:numRef>
                <c:f>Sheet2!$H$38:$H$49</c:f>
                <c:numCache>
                  <c:formatCode>General</c:formatCode>
                  <c:ptCount val="12"/>
                  <c:pt idx="0">
                    <c:v>8.5587156106057577E-2</c:v>
                  </c:pt>
                  <c:pt idx="1">
                    <c:v>8.2493401495650445E-2</c:v>
                  </c:pt>
                  <c:pt idx="2">
                    <c:v>7.0023037683691249E-3</c:v>
                  </c:pt>
                  <c:pt idx="3">
                    <c:v>3.5466173494829743E-2</c:v>
                  </c:pt>
                  <c:pt idx="4">
                    <c:v>1.9097936610945682E-2</c:v>
                  </c:pt>
                  <c:pt idx="5">
                    <c:v>3.5921060405355212E-2</c:v>
                  </c:pt>
                  <c:pt idx="6">
                    <c:v>1.6117845582972922E-2</c:v>
                  </c:pt>
                  <c:pt idx="7">
                    <c:v>0.18631283669752768</c:v>
                  </c:pt>
                  <c:pt idx="8">
                    <c:v>1.8973665961010303E-2</c:v>
                  </c:pt>
                  <c:pt idx="9">
                    <c:v>0.10748143125449992</c:v>
                  </c:pt>
                  <c:pt idx="10">
                    <c:v>0.14680028126895792</c:v>
                  </c:pt>
                  <c:pt idx="11">
                    <c:v>7.4196774123424999E-2</c:v>
                  </c:pt>
                </c:numCache>
              </c:numRef>
            </c:plus>
            <c:minus>
              <c:numRef>
                <c:f>Sheet2!$H$38:$H$49</c:f>
                <c:numCache>
                  <c:formatCode>General</c:formatCode>
                  <c:ptCount val="12"/>
                  <c:pt idx="0">
                    <c:v>8.5587156106057577E-2</c:v>
                  </c:pt>
                  <c:pt idx="1">
                    <c:v>8.2493401495650445E-2</c:v>
                  </c:pt>
                  <c:pt idx="2">
                    <c:v>7.0023037683691249E-3</c:v>
                  </c:pt>
                  <c:pt idx="3">
                    <c:v>3.5466173494829743E-2</c:v>
                  </c:pt>
                  <c:pt idx="4">
                    <c:v>1.9097936610945682E-2</c:v>
                  </c:pt>
                  <c:pt idx="5">
                    <c:v>3.5921060405355212E-2</c:v>
                  </c:pt>
                  <c:pt idx="6">
                    <c:v>1.6117845582972922E-2</c:v>
                  </c:pt>
                  <c:pt idx="7">
                    <c:v>0.18631283669752768</c:v>
                  </c:pt>
                  <c:pt idx="8">
                    <c:v>1.8973665961010303E-2</c:v>
                  </c:pt>
                  <c:pt idx="9">
                    <c:v>0.10748143125449992</c:v>
                  </c:pt>
                  <c:pt idx="10">
                    <c:v>0.14680028126895792</c:v>
                  </c:pt>
                  <c:pt idx="11">
                    <c:v>7.4196774123424999E-2</c:v>
                  </c:pt>
                </c:numCache>
              </c:numRef>
            </c:minus>
          </c:errBars>
          <c:cat>
            <c:strRef>
              <c:f>Sheet2!$B$38:$B$49</c:f>
              <c:strCache>
                <c:ptCount val="12"/>
                <c:pt idx="0">
                  <c:v>CD209</c:v>
                </c:pt>
                <c:pt idx="1">
                  <c:v>CD14</c:v>
                </c:pt>
                <c:pt idx="2">
                  <c:v>CD80</c:v>
                </c:pt>
                <c:pt idx="3">
                  <c:v>CD83</c:v>
                </c:pt>
                <c:pt idx="4">
                  <c:v>CD86</c:v>
                </c:pt>
                <c:pt idx="5">
                  <c:v>HLA-A,B,C</c:v>
                </c:pt>
                <c:pt idx="6">
                  <c:v>HLA-DR</c:v>
                </c:pt>
                <c:pt idx="7">
                  <c:v>CD154</c:v>
                </c:pt>
                <c:pt idx="8">
                  <c:v>CD38</c:v>
                </c:pt>
                <c:pt idx="9">
                  <c:v>CD70</c:v>
                </c:pt>
                <c:pt idx="10">
                  <c:v>CD252</c:v>
                </c:pt>
                <c:pt idx="11">
                  <c:v>CCR7</c:v>
                </c:pt>
              </c:strCache>
            </c:strRef>
          </c:cat>
          <c:val>
            <c:numRef>
              <c:f>Sheet2!$D$38:$D$49</c:f>
              <c:numCache>
                <c:formatCode>0%</c:formatCode>
                <c:ptCount val="12"/>
                <c:pt idx="0">
                  <c:v>0.90419354838709676</c:v>
                </c:pt>
                <c:pt idx="1">
                  <c:v>4.5806451612903476E-2</c:v>
                </c:pt>
                <c:pt idx="2">
                  <c:v>0.99096774193548198</c:v>
                </c:pt>
                <c:pt idx="3">
                  <c:v>0.95387096774193558</c:v>
                </c:pt>
                <c:pt idx="4">
                  <c:v>0.98774193548387401</c:v>
                </c:pt>
                <c:pt idx="5">
                  <c:v>0.96645161290322723</c:v>
                </c:pt>
                <c:pt idx="6">
                  <c:v>0.98258064516128807</c:v>
                </c:pt>
                <c:pt idx="7">
                  <c:v>0.7248387096774197</c:v>
                </c:pt>
                <c:pt idx="8">
                  <c:v>0.98</c:v>
                </c:pt>
                <c:pt idx="9">
                  <c:v>0.90451612903225387</c:v>
                </c:pt>
                <c:pt idx="10">
                  <c:v>0.22354838709677483</c:v>
                </c:pt>
                <c:pt idx="11">
                  <c:v>0.89580645161290329</c:v>
                </c:pt>
              </c:numCache>
            </c:numRef>
          </c:val>
        </c:ser>
        <c:axId val="70946816"/>
        <c:axId val="70948352"/>
      </c:barChart>
      <c:catAx>
        <c:axId val="70946816"/>
        <c:scaling>
          <c:orientation val="minMax"/>
        </c:scaling>
        <c:axPos val="b"/>
        <c:tickLblPos val="nextTo"/>
        <c:crossAx val="70948352"/>
        <c:crosses val="autoZero"/>
        <c:auto val="1"/>
        <c:lblAlgn val="ctr"/>
        <c:lblOffset val="100"/>
      </c:catAx>
      <c:valAx>
        <c:axId val="7094835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70946816"/>
        <c:crosses val="autoZero"/>
        <c:crossBetween val="between"/>
      </c:valAx>
      <c:spPr>
        <a:noFill/>
        <a:ln>
          <a:noFill/>
        </a:ln>
      </c:spPr>
    </c:plotArea>
    <c:legend>
      <c:legendPos val="r"/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Post-Thaw DC Phenotype</a:t>
            </a:r>
            <a:endParaRPr lang="en-US" sz="2000" dirty="0"/>
          </a:p>
        </c:rich>
      </c:tx>
    </c:title>
    <c:plotArea>
      <c:layout>
        <c:manualLayout>
          <c:layoutTarget val="inner"/>
          <c:xMode val="edge"/>
          <c:yMode val="edge"/>
          <c:x val="9.7522129586743389E-2"/>
          <c:y val="0.22670341207349207"/>
          <c:w val="0.87240260408625359"/>
          <c:h val="0.50308759842519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Run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CD14</c:v>
                </c:pt>
                <c:pt idx="1">
                  <c:v>CD80</c:v>
                </c:pt>
                <c:pt idx="2">
                  <c:v>CD83</c:v>
                </c:pt>
                <c:pt idx="3">
                  <c:v>CD86</c:v>
                </c:pt>
                <c:pt idx="4">
                  <c:v>HLA-DR</c:v>
                </c:pt>
                <c:pt idx="5">
                  <c:v>CD209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0.9244</c:v>
                </c:pt>
                <c:pt idx="2">
                  <c:v>0.96270000000000266</c:v>
                </c:pt>
                <c:pt idx="3">
                  <c:v>0.94740000000000002</c:v>
                </c:pt>
                <c:pt idx="4">
                  <c:v>0.996</c:v>
                </c:pt>
                <c:pt idx="5">
                  <c:v>0.93559999999999999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Run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CD14</c:v>
                </c:pt>
                <c:pt idx="1">
                  <c:v>CD80</c:v>
                </c:pt>
                <c:pt idx="2">
                  <c:v>CD83</c:v>
                </c:pt>
                <c:pt idx="3">
                  <c:v>CD86</c:v>
                </c:pt>
                <c:pt idx="4">
                  <c:v>HLA-DR</c:v>
                </c:pt>
                <c:pt idx="5">
                  <c:v>CD209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1.7000000000000107E-3</c:v>
                </c:pt>
                <c:pt idx="1">
                  <c:v>0.9873999999999995</c:v>
                </c:pt>
                <c:pt idx="2">
                  <c:v>0.98720000000000008</c:v>
                </c:pt>
                <c:pt idx="3">
                  <c:v>0.98019999999999996</c:v>
                </c:pt>
                <c:pt idx="4">
                  <c:v>0.99619999999999997</c:v>
                </c:pt>
                <c:pt idx="5">
                  <c:v>0.98749999999999949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Run 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CD14</c:v>
                </c:pt>
                <c:pt idx="1">
                  <c:v>CD80</c:v>
                </c:pt>
                <c:pt idx="2">
                  <c:v>CD83</c:v>
                </c:pt>
                <c:pt idx="3">
                  <c:v>CD86</c:v>
                </c:pt>
                <c:pt idx="4">
                  <c:v>HLA-DR</c:v>
                </c:pt>
                <c:pt idx="5">
                  <c:v>CD209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3.700000000000024E-3</c:v>
                </c:pt>
                <c:pt idx="1">
                  <c:v>0.97310000000000063</c:v>
                </c:pt>
                <c:pt idx="2">
                  <c:v>0.97020000000000062</c:v>
                </c:pt>
                <c:pt idx="3">
                  <c:v>0.97010000000000063</c:v>
                </c:pt>
                <c:pt idx="4">
                  <c:v>0.99460000000000004</c:v>
                </c:pt>
                <c:pt idx="5">
                  <c:v>0.95460000000000289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Run 4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CD14</c:v>
                </c:pt>
                <c:pt idx="1">
                  <c:v>CD80</c:v>
                </c:pt>
                <c:pt idx="2">
                  <c:v>CD83</c:v>
                </c:pt>
                <c:pt idx="3">
                  <c:v>CD86</c:v>
                </c:pt>
                <c:pt idx="4">
                  <c:v>HLA-DR</c:v>
                </c:pt>
                <c:pt idx="5">
                  <c:v>CD209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5.500000000000024E-3</c:v>
                </c:pt>
                <c:pt idx="1">
                  <c:v>0.96770000000000289</c:v>
                </c:pt>
                <c:pt idx="2">
                  <c:v>0.95570000000000255</c:v>
                </c:pt>
                <c:pt idx="3">
                  <c:v>0.94500000000000062</c:v>
                </c:pt>
                <c:pt idx="4">
                  <c:v>0.97160000000000113</c:v>
                </c:pt>
                <c:pt idx="5">
                  <c:v>0.9869</c:v>
                </c:pt>
              </c:numCache>
            </c:numRef>
          </c:val>
        </c:ser>
        <c:axId val="100555008"/>
        <c:axId val="100564992"/>
      </c:barChart>
      <c:catAx>
        <c:axId val="100555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564992"/>
        <c:crosses val="autoZero"/>
        <c:auto val="1"/>
        <c:lblAlgn val="ctr"/>
        <c:lblOffset val="100"/>
      </c:catAx>
      <c:valAx>
        <c:axId val="100564992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555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3375791261388"/>
          <c:y val="0.11839610673665869"/>
          <c:w val="0.37608576501467111"/>
          <c:h val="6.3663823272090983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AFF3-646E-4C3E-8B97-20349AB09720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86DC-1B20-4894-84B0-B0A304C60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 of Arcelis has attracted..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86DC-1B20-4894-84B0-B0A304C607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</a:t>
            </a:r>
            <a:r>
              <a:rPr lang="en-US" baseline="0" dirty="0" smtClean="0"/>
              <a:t> mutations key to breaking tolerance; proprietary DC process = most potent APCs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86DC-1B20-4894-84B0-B0A304C607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Sept 13</a:t>
            </a:r>
            <a:r>
              <a:rPr lang="en-US" baseline="30000" dirty="0" smtClean="0"/>
              <a:t>th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86DC-1B20-4894-84B0-B0A304C607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Asked Lee W.</a:t>
            </a:r>
            <a:r>
              <a:rPr lang="en-US" baseline="0" dirty="0" smtClean="0"/>
              <a:t> for electronic version to incorporate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86DC-1B20-4894-84B0-B0A304C607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1" y="8827276"/>
            <a:ext cx="2972268" cy="4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0" tIns="45908" rIns="91820" bIns="45908" anchor="b"/>
          <a:lstStyle/>
          <a:p>
            <a:pPr defTabSz="920750"/>
            <a:r>
              <a:rPr lang="en-US">
                <a:solidFill>
                  <a:prstClr val="black"/>
                </a:solidFill>
                <a:latin typeface="Arial" pitchFamily="34" charset="0"/>
              </a:rPr>
              <a:t>CONFIDENTIAL</a:t>
            </a: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561" y="8827276"/>
            <a:ext cx="2972268" cy="4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0" tIns="45908" rIns="91820" bIns="45908" anchor="b"/>
          <a:lstStyle/>
          <a:p>
            <a:pPr algn="r" defTabSz="920750"/>
            <a:fld id="{5EB59412-0758-4062-993B-0BEF1450693F}" type="slidenum">
              <a:rPr lang="en-US">
                <a:solidFill>
                  <a:prstClr val="black"/>
                </a:solidFill>
                <a:latin typeface="Arial" pitchFamily="34" charset="0"/>
              </a:rPr>
              <a:pPr algn="r" defTabSz="920750"/>
              <a:t>14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2004 started clinicals in RCC, 35 runs from central manufacturing. </a:t>
            </a:r>
          </a:p>
          <a:p>
            <a:pPr eaLnBrk="1" hangingPunct="1"/>
            <a:r>
              <a:rPr lang="en-US" smtClean="0"/>
              <a:t>HIV and RCC division cancer and HIV</a:t>
            </a:r>
          </a:p>
          <a:p>
            <a:pPr eaLnBrk="1" hangingPunct="1"/>
            <a:r>
              <a:rPr lang="en-US" smtClean="0"/>
              <a:t>Current process Charles described quite robust for RCC and good for HIV where we have the most experience.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2"/>
          <p:cNvSpPr/>
          <p:nvPr/>
        </p:nvSpPr>
        <p:spPr>
          <a:xfrm>
            <a:off x="0" y="1"/>
            <a:ext cx="9144000" cy="6857999"/>
          </a:xfrm>
          <a:prstGeom prst="roundRect">
            <a:avLst>
              <a:gd name="adj" fmla="val 194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449303"/>
            <a:ext cx="9144000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1396720"/>
            <a:ext cx="9143999" cy="1272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0" y="2976649"/>
            <a:ext cx="9143999" cy="14755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2" name="Picture 11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8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7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0" name="Picture 9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7724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14400" y="4953000"/>
            <a:ext cx="77724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Take away goes</a:t>
            </a:r>
            <a:r>
              <a:rPr lang="en-US" baseline="0" dirty="0" smtClean="0">
                <a:solidFill>
                  <a:schemeClr val="tx2"/>
                </a:solidFill>
              </a:rPr>
              <a:t> here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7" name="Picture 6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9"/>
          <p:cNvSpPr/>
          <p:nvPr/>
        </p:nvSpPr>
        <p:spPr>
          <a:xfrm>
            <a:off x="0" y="0"/>
            <a:ext cx="9143999" cy="6857999"/>
          </a:xfrm>
          <a:prstGeom prst="roundRect">
            <a:avLst>
              <a:gd name="adj" fmla="val 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2362199"/>
            <a:ext cx="9144000" cy="10606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341475"/>
            <a:ext cx="9144000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68880"/>
            <a:ext cx="9144000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Argos_shieldOnly_mechanical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52725" y="1524000"/>
            <a:ext cx="3495675" cy="457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7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" name="Picture 9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rgos_logo_mechan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F6F9FE-B36B-458B-BD62-D3A2A5303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gos_logo_mechanical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6172200"/>
            <a:ext cx="1638300" cy="5225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8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>
    <p:zoom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Argos Therapeutics, Inc.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Patient by Patient PFS Data for AGS-003 + </a:t>
            </a:r>
            <a:r>
              <a:rPr lang="en-US" sz="3200" dirty="0" err="1" smtClean="0"/>
              <a:t>Sutent</a:t>
            </a:r>
            <a:r>
              <a:rPr lang="en-US" sz="3200" dirty="0" smtClean="0"/>
              <a:t> Exceeds Expectation for Sutent Alone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42942486"/>
              </p:ext>
            </p:extLst>
          </p:nvPr>
        </p:nvGraphicFramePr>
        <p:xfrm>
          <a:off x="241538" y="1587260"/>
          <a:ext cx="8540152" cy="458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6440" y="6027710"/>
            <a:ext cx="52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Time from Registration to Progression</a:t>
            </a:r>
          </a:p>
          <a:p>
            <a:pPr marL="342900" indent="-28575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(months)</a:t>
            </a:r>
            <a:endParaRPr lang="en-US" sz="1400" b="1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310840" y="1757233"/>
            <a:ext cx="4612997" cy="5745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charset="0"/>
              </a:rPr>
              <a:t>A – </a:t>
            </a:r>
            <a:r>
              <a:rPr lang="en-US" sz="1200" b="1" dirty="0" err="1" smtClean="0">
                <a:latin typeface="Arial" charset="0"/>
              </a:rPr>
              <a:t>Sutent</a:t>
            </a:r>
            <a:r>
              <a:rPr lang="en-US" sz="1200" b="1" dirty="0" smtClean="0">
                <a:latin typeface="Arial" charset="0"/>
              </a:rPr>
              <a:t> PFS </a:t>
            </a:r>
            <a:r>
              <a:rPr lang="en-US" sz="1200" b="1" dirty="0">
                <a:latin typeface="Arial" charset="0"/>
              </a:rPr>
              <a:t>in poor risk </a:t>
            </a:r>
            <a:r>
              <a:rPr lang="en-US" sz="1200" b="1" dirty="0" smtClean="0">
                <a:latin typeface="Arial" charset="0"/>
              </a:rPr>
              <a:t>subjects (3.7 months)</a:t>
            </a:r>
            <a:endParaRPr lang="en-US" sz="1200" b="1" baseline="30000" dirty="0" smtClean="0">
              <a:latin typeface="Arial" charset="0"/>
            </a:endParaRPr>
          </a:p>
          <a:p>
            <a:r>
              <a:rPr lang="en-US" sz="1200" b="1" dirty="0" smtClean="0">
                <a:latin typeface="Arial" charset="0"/>
              </a:rPr>
              <a:t>B – </a:t>
            </a:r>
            <a:r>
              <a:rPr lang="en-US" sz="1200" b="1" dirty="0" err="1" smtClean="0">
                <a:latin typeface="Arial" charset="0"/>
              </a:rPr>
              <a:t>Sutent</a:t>
            </a:r>
            <a:r>
              <a:rPr lang="en-US" sz="1200" b="1" dirty="0" smtClean="0">
                <a:latin typeface="Arial" charset="0"/>
              </a:rPr>
              <a:t> PFS in intermediate risk subjects (10.6 months)</a:t>
            </a:r>
          </a:p>
          <a:p>
            <a:endParaRPr lang="en-US" sz="1100" b="1" baseline="30000" dirty="0" smtClean="0"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1200" y="4174474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957628" y="4022594"/>
            <a:ext cx="2472579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charset="0"/>
              </a:rPr>
              <a:t>subjects continuing treatment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8567" y="3444151"/>
            <a:ext cx="431334" cy="117065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200828" y="3124200"/>
            <a:ext cx="1811673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charset="0"/>
              </a:rPr>
              <a:t>MSKCC Poor Risk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205182" y="3350781"/>
            <a:ext cx="2139636" cy="272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charset="0"/>
              </a:rPr>
              <a:t>MSKCC Intermediate Risk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8535" y="3203676"/>
            <a:ext cx="431255" cy="117065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1530240" y="1520604"/>
            <a:ext cx="278569" cy="4114800"/>
            <a:chOff x="1530240" y="1520604"/>
            <a:chExt cx="278569" cy="4114800"/>
          </a:xfrm>
        </p:grpSpPr>
        <p:cxnSp>
          <p:nvCxnSpPr>
            <p:cNvPr id="21" name="Straight Connector 113"/>
            <p:cNvCxnSpPr/>
            <p:nvPr/>
          </p:nvCxnSpPr>
          <p:spPr>
            <a:xfrm rot="16200000" flipH="1">
              <a:off x="-276761" y="3691668"/>
              <a:ext cx="3887470" cy="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0240" y="1520604"/>
              <a:ext cx="278569" cy="280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3728416" y="1517904"/>
            <a:ext cx="278569" cy="4114800"/>
            <a:chOff x="3728416" y="1517904"/>
            <a:chExt cx="278569" cy="4114800"/>
          </a:xfrm>
        </p:grpSpPr>
        <p:cxnSp>
          <p:nvCxnSpPr>
            <p:cNvPr id="24" name="Straight Connector 113"/>
            <p:cNvCxnSpPr/>
            <p:nvPr/>
          </p:nvCxnSpPr>
          <p:spPr>
            <a:xfrm rot="16200000" flipH="1">
              <a:off x="1928936" y="3690888"/>
              <a:ext cx="3883631" cy="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28416" y="1517904"/>
              <a:ext cx="278569" cy="280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5439279" y="4343400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81462" y="4724400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85621" y="4876800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21442" y="5181600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084733" y="5562600"/>
            <a:ext cx="143778" cy="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8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Rationale for HIV Therapeutic Vaccines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Anti-retroviral therapy (ART) does not clear the virus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Non-AIDS events are increasing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Long-term  ART may be associated with serious health risks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Survival in ART-treated HIV patients is lower than in the general population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Strict compliance with ART is critical, but does not always occur</a:t>
            </a:r>
          </a:p>
          <a:p>
            <a:pPr>
              <a:spcAft>
                <a:spcPts val="1077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55677" y="5259832"/>
            <a:ext cx="6629400" cy="759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333FF"/>
                </a:solidFill>
              </a:rPr>
              <a:t>Therapeutic vaccines offer hope for delaying decision to start 1</a:t>
            </a:r>
            <a:r>
              <a:rPr lang="en-US" sz="2200" b="1" baseline="30000" dirty="0" smtClean="0">
                <a:solidFill>
                  <a:srgbClr val="3333FF"/>
                </a:solidFill>
              </a:rPr>
              <a:t>st</a:t>
            </a:r>
            <a:r>
              <a:rPr lang="en-US" sz="2200" b="1" dirty="0" smtClean="0">
                <a:solidFill>
                  <a:srgbClr val="3333FF"/>
                </a:solidFill>
              </a:rPr>
              <a:t> line ART and for 2</a:t>
            </a:r>
            <a:r>
              <a:rPr lang="en-US" sz="2200" b="1" baseline="30000" dirty="0" smtClean="0">
                <a:solidFill>
                  <a:srgbClr val="3333FF"/>
                </a:solidFill>
              </a:rPr>
              <a:t>nd</a:t>
            </a:r>
            <a:r>
              <a:rPr lang="en-US" sz="2200" b="1" dirty="0" smtClean="0">
                <a:solidFill>
                  <a:srgbClr val="3333FF"/>
                </a:solidFill>
              </a:rPr>
              <a:t> and 3</a:t>
            </a:r>
            <a:r>
              <a:rPr lang="en-US" sz="2200" b="1" baseline="30000" dirty="0" smtClean="0">
                <a:solidFill>
                  <a:srgbClr val="3333FF"/>
                </a:solidFill>
              </a:rPr>
              <a:t>rd</a:t>
            </a:r>
            <a:r>
              <a:rPr lang="en-US" sz="2200" b="1" dirty="0" smtClean="0">
                <a:solidFill>
                  <a:srgbClr val="3333FF"/>
                </a:solidFill>
              </a:rPr>
              <a:t> line ART patients</a:t>
            </a:r>
            <a:endParaRPr lang="en-US" sz="2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AGS-004 Shows Efficacy in Phase 2a trial in HIV Patients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4114800"/>
            <a:ext cx="7772400" cy="2286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Results in a marked reduction in viral diversity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15 of initial 18 patients responded with avg. viral load reduction of &gt; 88%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 patients have been without ART for between 4 months and &gt; 1 year with stable CD4 cell counts and low VL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57200" y="1600201"/>
            <a:ext cx="8452188" cy="2285999"/>
            <a:chOff x="637858" y="1452245"/>
            <a:chExt cx="8452188" cy="3433763"/>
          </a:xfrm>
        </p:grpSpPr>
        <p:sp>
          <p:nvSpPr>
            <p:cNvPr id="7" name="Rectangle 6"/>
            <p:cNvSpPr/>
            <p:nvPr/>
          </p:nvSpPr>
          <p:spPr>
            <a:xfrm>
              <a:off x="637858" y="1472883"/>
              <a:ext cx="8421687" cy="3413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AutoShape 2"/>
            <p:cNvSpPr>
              <a:spLocks noChangeAspect="1" noChangeArrowheads="1"/>
            </p:cNvSpPr>
            <p:nvPr/>
          </p:nvSpPr>
          <p:spPr bwMode="auto">
            <a:xfrm>
              <a:off x="641033" y="1471295"/>
              <a:ext cx="841375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74420" y="3376295"/>
              <a:ext cx="4889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ART</a:t>
              </a:r>
              <a:endParaRPr lang="en-US" sz="1400" b="1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623010" y="2079308"/>
              <a:ext cx="31575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 AGS-004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dosing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every 4 weeks</a:t>
              </a:r>
              <a:endParaRPr lang="en-US" sz="1400" b="1" dirty="0">
                <a:latin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546283" y="3369945"/>
              <a:ext cx="1801812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565333" y="3369945"/>
              <a:ext cx="1812925" cy="263525"/>
            </a:xfrm>
            <a:custGeom>
              <a:avLst/>
              <a:gdLst>
                <a:gd name="T0" fmla="*/ 0 w 1688"/>
                <a:gd name="T1" fmla="*/ 0 h 211"/>
                <a:gd name="T2" fmla="*/ 2147483647 w 1688"/>
                <a:gd name="T3" fmla="*/ 0 h 211"/>
                <a:gd name="T4" fmla="*/ 2147483647 w 1688"/>
                <a:gd name="T5" fmla="*/ 2147483647 h 211"/>
                <a:gd name="T6" fmla="*/ 0 w 1688"/>
                <a:gd name="T7" fmla="*/ 2147483647 h 211"/>
                <a:gd name="T8" fmla="*/ 0 w 1688"/>
                <a:gd name="T9" fmla="*/ 0 h 211"/>
                <a:gd name="T10" fmla="*/ 2147483647 w 1688"/>
                <a:gd name="T11" fmla="*/ 2147483647 h 211"/>
                <a:gd name="T12" fmla="*/ 2147483647 w 1688"/>
                <a:gd name="T13" fmla="*/ 2147483647 h 211"/>
                <a:gd name="T14" fmla="*/ 2147483647 w 1688"/>
                <a:gd name="T15" fmla="*/ 2147483647 h 211"/>
                <a:gd name="T16" fmla="*/ 2147483647 w 1688"/>
                <a:gd name="T17" fmla="*/ 2147483647 h 211"/>
                <a:gd name="T18" fmla="*/ 2147483647 w 1688"/>
                <a:gd name="T19" fmla="*/ 2147483647 h 211"/>
                <a:gd name="T20" fmla="*/ 2147483647 w 1688"/>
                <a:gd name="T21" fmla="*/ 2147483647 h 211"/>
                <a:gd name="T22" fmla="*/ 2147483647 w 1688"/>
                <a:gd name="T23" fmla="*/ 2147483647 h 211"/>
                <a:gd name="T24" fmla="*/ 2147483647 w 1688"/>
                <a:gd name="T25" fmla="*/ 2147483647 h 211"/>
                <a:gd name="T26" fmla="*/ 2147483647 w 1688"/>
                <a:gd name="T27" fmla="*/ 2147483647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8"/>
                <a:gd name="T43" fmla="*/ 0 h 211"/>
                <a:gd name="T44" fmla="*/ 1688 w 1688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8" h="211">
                  <a:moveTo>
                    <a:pt x="0" y="0"/>
                  </a:moveTo>
                  <a:lnTo>
                    <a:pt x="1688" y="0"/>
                  </a:lnTo>
                  <a:lnTo>
                    <a:pt x="1688" y="211"/>
                  </a:lnTo>
                  <a:lnTo>
                    <a:pt x="0" y="211"/>
                  </a:lnTo>
                  <a:lnTo>
                    <a:pt x="0" y="0"/>
                  </a:lnTo>
                  <a:close/>
                  <a:moveTo>
                    <a:pt x="9" y="206"/>
                  </a:moveTo>
                  <a:lnTo>
                    <a:pt x="4" y="201"/>
                  </a:lnTo>
                  <a:lnTo>
                    <a:pt x="1683" y="201"/>
                  </a:lnTo>
                  <a:lnTo>
                    <a:pt x="1678" y="206"/>
                  </a:lnTo>
                  <a:lnTo>
                    <a:pt x="1678" y="5"/>
                  </a:lnTo>
                  <a:lnTo>
                    <a:pt x="1683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293995" y="3408045"/>
              <a:ext cx="28212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</a:rPr>
                <a:t>ATI</a:t>
              </a:r>
              <a:r>
                <a:rPr lang="en-US" sz="1100" b="1" dirty="0" smtClean="0">
                  <a:solidFill>
                    <a:schemeClr val="accent2"/>
                  </a:solidFill>
                  <a:latin typeface="Arial" pitchFamily="34" charset="0"/>
                </a:rPr>
                <a:t>*</a:t>
              </a:r>
              <a:endParaRPr lang="en-US" sz="11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563370" y="3369945"/>
              <a:ext cx="29305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65120" y="2439670"/>
              <a:ext cx="174625" cy="750888"/>
            </a:xfrm>
            <a:custGeom>
              <a:avLst/>
              <a:gdLst>
                <a:gd name="T0" fmla="*/ 0 w 163"/>
                <a:gd name="T1" fmla="*/ 2147483647 h 604"/>
                <a:gd name="T2" fmla="*/ 2147483647 w 163"/>
                <a:gd name="T3" fmla="*/ 2147483647 h 604"/>
                <a:gd name="T4" fmla="*/ 2147483647 w 163"/>
                <a:gd name="T5" fmla="*/ 0 h 604"/>
                <a:gd name="T6" fmla="*/ 2147483647 w 163"/>
                <a:gd name="T7" fmla="*/ 0 h 604"/>
                <a:gd name="T8" fmla="*/ 2147483647 w 163"/>
                <a:gd name="T9" fmla="*/ 2147483647 h 604"/>
                <a:gd name="T10" fmla="*/ 2147483647 w 163"/>
                <a:gd name="T11" fmla="*/ 2147483647 h 604"/>
                <a:gd name="T12" fmla="*/ 2147483647 w 163"/>
                <a:gd name="T13" fmla="*/ 2147483647 h 604"/>
                <a:gd name="T14" fmla="*/ 0 w 163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604"/>
                <a:gd name="T26" fmla="*/ 163 w 163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604">
                  <a:moveTo>
                    <a:pt x="0" y="453"/>
                  </a:moveTo>
                  <a:lnTo>
                    <a:pt x="41" y="453"/>
                  </a:lnTo>
                  <a:lnTo>
                    <a:pt x="41" y="0"/>
                  </a:lnTo>
                  <a:lnTo>
                    <a:pt x="122" y="0"/>
                  </a:lnTo>
                  <a:lnTo>
                    <a:pt x="122" y="453"/>
                  </a:lnTo>
                  <a:lnTo>
                    <a:pt x="163" y="453"/>
                  </a:lnTo>
                  <a:lnTo>
                    <a:pt x="82" y="604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865120" y="2439670"/>
              <a:ext cx="185738" cy="763588"/>
            </a:xfrm>
            <a:custGeom>
              <a:avLst/>
              <a:gdLst>
                <a:gd name="T0" fmla="*/ 2147483647 w 289"/>
                <a:gd name="T1" fmla="*/ 2147483647 h 1024"/>
                <a:gd name="T2" fmla="*/ 2147483647 w 289"/>
                <a:gd name="T3" fmla="*/ 2147483647 h 1024"/>
                <a:gd name="T4" fmla="*/ 2147483647 w 289"/>
                <a:gd name="T5" fmla="*/ 2147483647 h 1024"/>
                <a:gd name="T6" fmla="*/ 2147483647 w 289"/>
                <a:gd name="T7" fmla="*/ 2147483647 h 1024"/>
                <a:gd name="T8" fmla="*/ 2147483647 w 289"/>
                <a:gd name="T9" fmla="*/ 2147483647 h 1024"/>
                <a:gd name="T10" fmla="*/ 2147483647 w 289"/>
                <a:gd name="T11" fmla="*/ 2147483647 h 1024"/>
                <a:gd name="T12" fmla="*/ 2147483647 w 289"/>
                <a:gd name="T13" fmla="*/ 0 h 1024"/>
                <a:gd name="T14" fmla="*/ 2147483647 w 289"/>
                <a:gd name="T15" fmla="*/ 0 h 1024"/>
                <a:gd name="T16" fmla="*/ 2147483647 w 289"/>
                <a:gd name="T17" fmla="*/ 2147483647 h 1024"/>
                <a:gd name="T18" fmla="*/ 2147483647 w 289"/>
                <a:gd name="T19" fmla="*/ 2147483647 h 1024"/>
                <a:gd name="T20" fmla="*/ 2147483647 w 289"/>
                <a:gd name="T21" fmla="*/ 2147483647 h 1024"/>
                <a:gd name="T22" fmla="*/ 2147483647 w 289"/>
                <a:gd name="T23" fmla="*/ 2147483647 h 1024"/>
                <a:gd name="T24" fmla="*/ 2147483647 w 289"/>
                <a:gd name="T25" fmla="*/ 2147483647 h 1024"/>
                <a:gd name="T26" fmla="*/ 2147483647 w 289"/>
                <a:gd name="T27" fmla="*/ 2147483647 h 1024"/>
                <a:gd name="T28" fmla="*/ 2147483647 w 289"/>
                <a:gd name="T29" fmla="*/ 2147483647 h 1024"/>
                <a:gd name="T30" fmla="*/ 2147483647 w 289"/>
                <a:gd name="T31" fmla="*/ 2147483647 h 1024"/>
                <a:gd name="T32" fmla="*/ 2147483647 w 289"/>
                <a:gd name="T33" fmla="*/ 2147483647 h 1024"/>
                <a:gd name="T34" fmla="*/ 2147483647 w 289"/>
                <a:gd name="T35" fmla="*/ 2147483647 h 1024"/>
                <a:gd name="T36" fmla="*/ 2147483647 w 289"/>
                <a:gd name="T37" fmla="*/ 2147483647 h 1024"/>
                <a:gd name="T38" fmla="*/ 2147483647 w 289"/>
                <a:gd name="T39" fmla="*/ 2147483647 h 1024"/>
                <a:gd name="T40" fmla="*/ 2147483647 w 289"/>
                <a:gd name="T41" fmla="*/ 2147483647 h 1024"/>
                <a:gd name="T42" fmla="*/ 2147483647 w 289"/>
                <a:gd name="T43" fmla="*/ 2147483647 h 1024"/>
                <a:gd name="T44" fmla="*/ 2147483647 w 289"/>
                <a:gd name="T45" fmla="*/ 2147483647 h 1024"/>
                <a:gd name="T46" fmla="*/ 2147483647 w 289"/>
                <a:gd name="T47" fmla="*/ 2147483647 h 1024"/>
                <a:gd name="T48" fmla="*/ 2147483647 w 289"/>
                <a:gd name="T49" fmla="*/ 2147483647 h 1024"/>
                <a:gd name="T50" fmla="*/ 2147483647 w 289"/>
                <a:gd name="T51" fmla="*/ 2147483647 h 1024"/>
                <a:gd name="T52" fmla="*/ 2147483647 w 289"/>
                <a:gd name="T53" fmla="*/ 2147483647 h 1024"/>
                <a:gd name="T54" fmla="*/ 2147483647 w 289"/>
                <a:gd name="T55" fmla="*/ 2147483647 h 1024"/>
                <a:gd name="T56" fmla="*/ 2147483647 w 289"/>
                <a:gd name="T57" fmla="*/ 2147483647 h 1024"/>
                <a:gd name="T58" fmla="*/ 2147483647 w 289"/>
                <a:gd name="T59" fmla="*/ 2147483647 h 1024"/>
                <a:gd name="T60" fmla="*/ 2147483647 w 289"/>
                <a:gd name="T61" fmla="*/ 2147483647 h 1024"/>
                <a:gd name="T62" fmla="*/ 2147483647 w 289"/>
                <a:gd name="T63" fmla="*/ 2147483647 h 1024"/>
                <a:gd name="T64" fmla="*/ 2147483647 w 289"/>
                <a:gd name="T65" fmla="*/ 2147483647 h 10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1024"/>
                <a:gd name="T101" fmla="*/ 289 w 289"/>
                <a:gd name="T102" fmla="*/ 1024 h 10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1024">
                  <a:moveTo>
                    <a:pt x="1" y="768"/>
                  </a:moveTo>
                  <a:cubicBezTo>
                    <a:pt x="0" y="766"/>
                    <a:pt x="0" y="763"/>
                    <a:pt x="2" y="760"/>
                  </a:cubicBezTo>
                  <a:cubicBezTo>
                    <a:pt x="3" y="758"/>
                    <a:pt x="6" y="756"/>
                    <a:pt x="8" y="756"/>
                  </a:cubicBezTo>
                  <a:lnTo>
                    <a:pt x="76" y="756"/>
                  </a:lnTo>
                  <a:lnTo>
                    <a:pt x="68" y="764"/>
                  </a:lnTo>
                  <a:lnTo>
                    <a:pt x="68" y="8"/>
                  </a:lnTo>
                  <a:cubicBezTo>
                    <a:pt x="68" y="4"/>
                    <a:pt x="72" y="0"/>
                    <a:pt x="76" y="0"/>
                  </a:cubicBezTo>
                  <a:lnTo>
                    <a:pt x="212" y="0"/>
                  </a:lnTo>
                  <a:cubicBezTo>
                    <a:pt x="217" y="0"/>
                    <a:pt x="220" y="4"/>
                    <a:pt x="220" y="8"/>
                  </a:cubicBezTo>
                  <a:lnTo>
                    <a:pt x="220" y="764"/>
                  </a:lnTo>
                  <a:lnTo>
                    <a:pt x="212" y="756"/>
                  </a:lnTo>
                  <a:lnTo>
                    <a:pt x="280" y="756"/>
                  </a:lnTo>
                  <a:cubicBezTo>
                    <a:pt x="283" y="756"/>
                    <a:pt x="286" y="758"/>
                    <a:pt x="287" y="760"/>
                  </a:cubicBezTo>
                  <a:cubicBezTo>
                    <a:pt x="289" y="763"/>
                    <a:pt x="289" y="766"/>
                    <a:pt x="288" y="768"/>
                  </a:cubicBezTo>
                  <a:lnTo>
                    <a:pt x="152" y="1020"/>
                  </a:lnTo>
                  <a:cubicBezTo>
                    <a:pt x="150" y="1023"/>
                    <a:pt x="147" y="1024"/>
                    <a:pt x="144" y="1024"/>
                  </a:cubicBezTo>
                  <a:cubicBezTo>
                    <a:pt x="142" y="1024"/>
                    <a:pt x="139" y="1023"/>
                    <a:pt x="137" y="1020"/>
                  </a:cubicBezTo>
                  <a:lnTo>
                    <a:pt x="1" y="768"/>
                  </a:lnTo>
                  <a:close/>
                  <a:moveTo>
                    <a:pt x="152" y="1013"/>
                  </a:moveTo>
                  <a:lnTo>
                    <a:pt x="137" y="1013"/>
                  </a:lnTo>
                  <a:lnTo>
                    <a:pt x="273" y="761"/>
                  </a:lnTo>
                  <a:lnTo>
                    <a:pt x="280" y="772"/>
                  </a:lnTo>
                  <a:lnTo>
                    <a:pt x="212" y="772"/>
                  </a:lnTo>
                  <a:cubicBezTo>
                    <a:pt x="208" y="772"/>
                    <a:pt x="204" y="769"/>
                    <a:pt x="204" y="764"/>
                  </a:cubicBezTo>
                  <a:lnTo>
                    <a:pt x="204" y="8"/>
                  </a:lnTo>
                  <a:lnTo>
                    <a:pt x="212" y="16"/>
                  </a:lnTo>
                  <a:lnTo>
                    <a:pt x="76" y="16"/>
                  </a:lnTo>
                  <a:lnTo>
                    <a:pt x="84" y="8"/>
                  </a:lnTo>
                  <a:lnTo>
                    <a:pt x="84" y="764"/>
                  </a:lnTo>
                  <a:cubicBezTo>
                    <a:pt x="84" y="769"/>
                    <a:pt x="81" y="772"/>
                    <a:pt x="76" y="772"/>
                  </a:cubicBezTo>
                  <a:lnTo>
                    <a:pt x="8" y="772"/>
                  </a:lnTo>
                  <a:lnTo>
                    <a:pt x="16" y="761"/>
                  </a:lnTo>
                  <a:lnTo>
                    <a:pt x="152" y="1013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347720" y="2439670"/>
              <a:ext cx="173038" cy="750888"/>
            </a:xfrm>
            <a:custGeom>
              <a:avLst/>
              <a:gdLst>
                <a:gd name="T0" fmla="*/ 0 w 162"/>
                <a:gd name="T1" fmla="*/ 2147483647 h 604"/>
                <a:gd name="T2" fmla="*/ 2147483647 w 162"/>
                <a:gd name="T3" fmla="*/ 2147483647 h 604"/>
                <a:gd name="T4" fmla="*/ 2147483647 w 162"/>
                <a:gd name="T5" fmla="*/ 0 h 604"/>
                <a:gd name="T6" fmla="*/ 2147483647 w 162"/>
                <a:gd name="T7" fmla="*/ 0 h 604"/>
                <a:gd name="T8" fmla="*/ 2147483647 w 162"/>
                <a:gd name="T9" fmla="*/ 2147483647 h 604"/>
                <a:gd name="T10" fmla="*/ 2147483647 w 162"/>
                <a:gd name="T11" fmla="*/ 2147483647 h 604"/>
                <a:gd name="T12" fmla="*/ 2147483647 w 162"/>
                <a:gd name="T13" fmla="*/ 2147483647 h 604"/>
                <a:gd name="T14" fmla="*/ 0 w 16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"/>
                <a:gd name="T25" fmla="*/ 0 h 604"/>
                <a:gd name="T26" fmla="*/ 162 w 16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" h="604">
                  <a:moveTo>
                    <a:pt x="0" y="453"/>
                  </a:moveTo>
                  <a:lnTo>
                    <a:pt x="40" y="453"/>
                  </a:lnTo>
                  <a:lnTo>
                    <a:pt x="40" y="0"/>
                  </a:lnTo>
                  <a:lnTo>
                    <a:pt x="121" y="0"/>
                  </a:lnTo>
                  <a:lnTo>
                    <a:pt x="121" y="453"/>
                  </a:lnTo>
                  <a:lnTo>
                    <a:pt x="162" y="453"/>
                  </a:lnTo>
                  <a:lnTo>
                    <a:pt x="81" y="604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347720" y="2439670"/>
              <a:ext cx="184150" cy="763588"/>
            </a:xfrm>
            <a:custGeom>
              <a:avLst/>
              <a:gdLst>
                <a:gd name="T0" fmla="*/ 2147483647 w 289"/>
                <a:gd name="T1" fmla="*/ 2147483647 h 1024"/>
                <a:gd name="T2" fmla="*/ 2147483647 w 289"/>
                <a:gd name="T3" fmla="*/ 2147483647 h 1024"/>
                <a:gd name="T4" fmla="*/ 2147483647 w 289"/>
                <a:gd name="T5" fmla="*/ 2147483647 h 1024"/>
                <a:gd name="T6" fmla="*/ 2147483647 w 289"/>
                <a:gd name="T7" fmla="*/ 2147483647 h 1024"/>
                <a:gd name="T8" fmla="*/ 2147483647 w 289"/>
                <a:gd name="T9" fmla="*/ 2147483647 h 1024"/>
                <a:gd name="T10" fmla="*/ 2147483647 w 289"/>
                <a:gd name="T11" fmla="*/ 2147483647 h 1024"/>
                <a:gd name="T12" fmla="*/ 2147483647 w 289"/>
                <a:gd name="T13" fmla="*/ 0 h 1024"/>
                <a:gd name="T14" fmla="*/ 2147483647 w 289"/>
                <a:gd name="T15" fmla="*/ 0 h 1024"/>
                <a:gd name="T16" fmla="*/ 2147483647 w 289"/>
                <a:gd name="T17" fmla="*/ 2147483647 h 1024"/>
                <a:gd name="T18" fmla="*/ 2147483647 w 289"/>
                <a:gd name="T19" fmla="*/ 2147483647 h 1024"/>
                <a:gd name="T20" fmla="*/ 2147483647 w 289"/>
                <a:gd name="T21" fmla="*/ 2147483647 h 1024"/>
                <a:gd name="T22" fmla="*/ 2147483647 w 289"/>
                <a:gd name="T23" fmla="*/ 2147483647 h 1024"/>
                <a:gd name="T24" fmla="*/ 2147483647 w 289"/>
                <a:gd name="T25" fmla="*/ 2147483647 h 1024"/>
                <a:gd name="T26" fmla="*/ 2147483647 w 289"/>
                <a:gd name="T27" fmla="*/ 2147483647 h 1024"/>
                <a:gd name="T28" fmla="*/ 2147483647 w 289"/>
                <a:gd name="T29" fmla="*/ 2147483647 h 1024"/>
                <a:gd name="T30" fmla="*/ 2147483647 w 289"/>
                <a:gd name="T31" fmla="*/ 2147483647 h 1024"/>
                <a:gd name="T32" fmla="*/ 2147483647 w 289"/>
                <a:gd name="T33" fmla="*/ 2147483647 h 1024"/>
                <a:gd name="T34" fmla="*/ 2147483647 w 289"/>
                <a:gd name="T35" fmla="*/ 2147483647 h 1024"/>
                <a:gd name="T36" fmla="*/ 2147483647 w 289"/>
                <a:gd name="T37" fmla="*/ 2147483647 h 1024"/>
                <a:gd name="T38" fmla="*/ 2147483647 w 289"/>
                <a:gd name="T39" fmla="*/ 2147483647 h 1024"/>
                <a:gd name="T40" fmla="*/ 2147483647 w 289"/>
                <a:gd name="T41" fmla="*/ 2147483647 h 1024"/>
                <a:gd name="T42" fmla="*/ 2147483647 w 289"/>
                <a:gd name="T43" fmla="*/ 2147483647 h 1024"/>
                <a:gd name="T44" fmla="*/ 2147483647 w 289"/>
                <a:gd name="T45" fmla="*/ 2147483647 h 1024"/>
                <a:gd name="T46" fmla="*/ 2147483647 w 289"/>
                <a:gd name="T47" fmla="*/ 2147483647 h 1024"/>
                <a:gd name="T48" fmla="*/ 2147483647 w 289"/>
                <a:gd name="T49" fmla="*/ 2147483647 h 1024"/>
                <a:gd name="T50" fmla="*/ 2147483647 w 289"/>
                <a:gd name="T51" fmla="*/ 2147483647 h 1024"/>
                <a:gd name="T52" fmla="*/ 2147483647 w 289"/>
                <a:gd name="T53" fmla="*/ 2147483647 h 1024"/>
                <a:gd name="T54" fmla="*/ 2147483647 w 289"/>
                <a:gd name="T55" fmla="*/ 2147483647 h 1024"/>
                <a:gd name="T56" fmla="*/ 2147483647 w 289"/>
                <a:gd name="T57" fmla="*/ 2147483647 h 1024"/>
                <a:gd name="T58" fmla="*/ 2147483647 w 289"/>
                <a:gd name="T59" fmla="*/ 2147483647 h 1024"/>
                <a:gd name="T60" fmla="*/ 2147483647 w 289"/>
                <a:gd name="T61" fmla="*/ 2147483647 h 1024"/>
                <a:gd name="T62" fmla="*/ 2147483647 w 289"/>
                <a:gd name="T63" fmla="*/ 2147483647 h 1024"/>
                <a:gd name="T64" fmla="*/ 2147483647 w 289"/>
                <a:gd name="T65" fmla="*/ 2147483647 h 10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1024"/>
                <a:gd name="T101" fmla="*/ 289 w 289"/>
                <a:gd name="T102" fmla="*/ 1024 h 10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1024">
                  <a:moveTo>
                    <a:pt x="1" y="768"/>
                  </a:moveTo>
                  <a:cubicBezTo>
                    <a:pt x="0" y="766"/>
                    <a:pt x="0" y="763"/>
                    <a:pt x="2" y="760"/>
                  </a:cubicBezTo>
                  <a:cubicBezTo>
                    <a:pt x="3" y="758"/>
                    <a:pt x="6" y="756"/>
                    <a:pt x="8" y="756"/>
                  </a:cubicBezTo>
                  <a:lnTo>
                    <a:pt x="76" y="756"/>
                  </a:lnTo>
                  <a:lnTo>
                    <a:pt x="68" y="764"/>
                  </a:lnTo>
                  <a:lnTo>
                    <a:pt x="68" y="8"/>
                  </a:lnTo>
                  <a:cubicBezTo>
                    <a:pt x="68" y="4"/>
                    <a:pt x="72" y="0"/>
                    <a:pt x="76" y="0"/>
                  </a:cubicBezTo>
                  <a:lnTo>
                    <a:pt x="212" y="0"/>
                  </a:lnTo>
                  <a:cubicBezTo>
                    <a:pt x="217" y="0"/>
                    <a:pt x="220" y="4"/>
                    <a:pt x="220" y="8"/>
                  </a:cubicBezTo>
                  <a:lnTo>
                    <a:pt x="220" y="764"/>
                  </a:lnTo>
                  <a:lnTo>
                    <a:pt x="212" y="756"/>
                  </a:lnTo>
                  <a:lnTo>
                    <a:pt x="280" y="756"/>
                  </a:lnTo>
                  <a:cubicBezTo>
                    <a:pt x="283" y="756"/>
                    <a:pt x="286" y="758"/>
                    <a:pt x="287" y="760"/>
                  </a:cubicBezTo>
                  <a:cubicBezTo>
                    <a:pt x="289" y="763"/>
                    <a:pt x="289" y="766"/>
                    <a:pt x="288" y="768"/>
                  </a:cubicBezTo>
                  <a:lnTo>
                    <a:pt x="152" y="1020"/>
                  </a:lnTo>
                  <a:cubicBezTo>
                    <a:pt x="150" y="1023"/>
                    <a:pt x="147" y="1024"/>
                    <a:pt x="144" y="1024"/>
                  </a:cubicBezTo>
                  <a:cubicBezTo>
                    <a:pt x="142" y="1024"/>
                    <a:pt x="139" y="1023"/>
                    <a:pt x="137" y="1020"/>
                  </a:cubicBezTo>
                  <a:lnTo>
                    <a:pt x="1" y="768"/>
                  </a:lnTo>
                  <a:close/>
                  <a:moveTo>
                    <a:pt x="152" y="1013"/>
                  </a:moveTo>
                  <a:lnTo>
                    <a:pt x="137" y="1013"/>
                  </a:lnTo>
                  <a:lnTo>
                    <a:pt x="273" y="761"/>
                  </a:lnTo>
                  <a:lnTo>
                    <a:pt x="280" y="772"/>
                  </a:lnTo>
                  <a:lnTo>
                    <a:pt x="212" y="772"/>
                  </a:lnTo>
                  <a:cubicBezTo>
                    <a:pt x="208" y="772"/>
                    <a:pt x="204" y="769"/>
                    <a:pt x="204" y="764"/>
                  </a:cubicBezTo>
                  <a:lnTo>
                    <a:pt x="204" y="8"/>
                  </a:lnTo>
                  <a:lnTo>
                    <a:pt x="212" y="16"/>
                  </a:lnTo>
                  <a:lnTo>
                    <a:pt x="76" y="16"/>
                  </a:lnTo>
                  <a:lnTo>
                    <a:pt x="84" y="8"/>
                  </a:lnTo>
                  <a:lnTo>
                    <a:pt x="84" y="764"/>
                  </a:lnTo>
                  <a:cubicBezTo>
                    <a:pt x="84" y="769"/>
                    <a:pt x="81" y="772"/>
                    <a:pt x="76" y="772"/>
                  </a:cubicBezTo>
                  <a:lnTo>
                    <a:pt x="8" y="772"/>
                  </a:lnTo>
                  <a:lnTo>
                    <a:pt x="16" y="761"/>
                  </a:lnTo>
                  <a:lnTo>
                    <a:pt x="152" y="1013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839845" y="2415858"/>
              <a:ext cx="182563" cy="763587"/>
            </a:xfrm>
            <a:custGeom>
              <a:avLst/>
              <a:gdLst>
                <a:gd name="T0" fmla="*/ 0 w 171"/>
                <a:gd name="T1" fmla="*/ 2147483647 h 614"/>
                <a:gd name="T2" fmla="*/ 2147483647 w 171"/>
                <a:gd name="T3" fmla="*/ 2147483647 h 614"/>
                <a:gd name="T4" fmla="*/ 2147483647 w 171"/>
                <a:gd name="T5" fmla="*/ 0 h 614"/>
                <a:gd name="T6" fmla="*/ 2147483647 w 171"/>
                <a:gd name="T7" fmla="*/ 0 h 614"/>
                <a:gd name="T8" fmla="*/ 2147483647 w 171"/>
                <a:gd name="T9" fmla="*/ 2147483647 h 614"/>
                <a:gd name="T10" fmla="*/ 2147483647 w 171"/>
                <a:gd name="T11" fmla="*/ 2147483647 h 614"/>
                <a:gd name="T12" fmla="*/ 2147483647 w 171"/>
                <a:gd name="T13" fmla="*/ 2147483647 h 614"/>
                <a:gd name="T14" fmla="*/ 0 w 171"/>
                <a:gd name="T15" fmla="*/ 2147483647 h 6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1"/>
                <a:gd name="T25" fmla="*/ 0 h 614"/>
                <a:gd name="T26" fmla="*/ 171 w 171"/>
                <a:gd name="T27" fmla="*/ 614 h 6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1" h="614">
                  <a:moveTo>
                    <a:pt x="0" y="460"/>
                  </a:moveTo>
                  <a:lnTo>
                    <a:pt x="43" y="460"/>
                  </a:lnTo>
                  <a:lnTo>
                    <a:pt x="43" y="0"/>
                  </a:lnTo>
                  <a:lnTo>
                    <a:pt x="128" y="0"/>
                  </a:lnTo>
                  <a:lnTo>
                    <a:pt x="128" y="460"/>
                  </a:lnTo>
                  <a:lnTo>
                    <a:pt x="171" y="460"/>
                  </a:lnTo>
                  <a:lnTo>
                    <a:pt x="85" y="614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3839845" y="2415858"/>
              <a:ext cx="193675" cy="774700"/>
            </a:xfrm>
            <a:custGeom>
              <a:avLst/>
              <a:gdLst>
                <a:gd name="T0" fmla="*/ 2147483647 w 305"/>
                <a:gd name="T1" fmla="*/ 2147483647 h 1040"/>
                <a:gd name="T2" fmla="*/ 2147483647 w 305"/>
                <a:gd name="T3" fmla="*/ 2147483647 h 1040"/>
                <a:gd name="T4" fmla="*/ 2147483647 w 305"/>
                <a:gd name="T5" fmla="*/ 2147483647 h 1040"/>
                <a:gd name="T6" fmla="*/ 2147483647 w 305"/>
                <a:gd name="T7" fmla="*/ 2147483647 h 1040"/>
                <a:gd name="T8" fmla="*/ 2147483647 w 305"/>
                <a:gd name="T9" fmla="*/ 2147483647 h 1040"/>
                <a:gd name="T10" fmla="*/ 2147483647 w 305"/>
                <a:gd name="T11" fmla="*/ 2147483647 h 1040"/>
                <a:gd name="T12" fmla="*/ 2147483647 w 305"/>
                <a:gd name="T13" fmla="*/ 0 h 1040"/>
                <a:gd name="T14" fmla="*/ 2147483647 w 305"/>
                <a:gd name="T15" fmla="*/ 0 h 1040"/>
                <a:gd name="T16" fmla="*/ 2147483647 w 305"/>
                <a:gd name="T17" fmla="*/ 2147483647 h 1040"/>
                <a:gd name="T18" fmla="*/ 2147483647 w 305"/>
                <a:gd name="T19" fmla="*/ 2147483647 h 1040"/>
                <a:gd name="T20" fmla="*/ 2147483647 w 305"/>
                <a:gd name="T21" fmla="*/ 2147483647 h 1040"/>
                <a:gd name="T22" fmla="*/ 2147483647 w 305"/>
                <a:gd name="T23" fmla="*/ 2147483647 h 1040"/>
                <a:gd name="T24" fmla="*/ 2147483647 w 305"/>
                <a:gd name="T25" fmla="*/ 2147483647 h 1040"/>
                <a:gd name="T26" fmla="*/ 2147483647 w 305"/>
                <a:gd name="T27" fmla="*/ 2147483647 h 1040"/>
                <a:gd name="T28" fmla="*/ 2147483647 w 305"/>
                <a:gd name="T29" fmla="*/ 2147483647 h 1040"/>
                <a:gd name="T30" fmla="*/ 2147483647 w 305"/>
                <a:gd name="T31" fmla="*/ 2147483647 h 1040"/>
                <a:gd name="T32" fmla="*/ 2147483647 w 305"/>
                <a:gd name="T33" fmla="*/ 2147483647 h 1040"/>
                <a:gd name="T34" fmla="*/ 2147483647 w 305"/>
                <a:gd name="T35" fmla="*/ 2147483647 h 1040"/>
                <a:gd name="T36" fmla="*/ 2147483647 w 305"/>
                <a:gd name="T37" fmla="*/ 2147483647 h 1040"/>
                <a:gd name="T38" fmla="*/ 2147483647 w 305"/>
                <a:gd name="T39" fmla="*/ 2147483647 h 1040"/>
                <a:gd name="T40" fmla="*/ 2147483647 w 305"/>
                <a:gd name="T41" fmla="*/ 2147483647 h 1040"/>
                <a:gd name="T42" fmla="*/ 2147483647 w 305"/>
                <a:gd name="T43" fmla="*/ 2147483647 h 1040"/>
                <a:gd name="T44" fmla="*/ 2147483647 w 305"/>
                <a:gd name="T45" fmla="*/ 2147483647 h 1040"/>
                <a:gd name="T46" fmla="*/ 2147483647 w 305"/>
                <a:gd name="T47" fmla="*/ 2147483647 h 1040"/>
                <a:gd name="T48" fmla="*/ 2147483647 w 305"/>
                <a:gd name="T49" fmla="*/ 2147483647 h 1040"/>
                <a:gd name="T50" fmla="*/ 2147483647 w 305"/>
                <a:gd name="T51" fmla="*/ 2147483647 h 1040"/>
                <a:gd name="T52" fmla="*/ 2147483647 w 305"/>
                <a:gd name="T53" fmla="*/ 2147483647 h 1040"/>
                <a:gd name="T54" fmla="*/ 2147483647 w 305"/>
                <a:gd name="T55" fmla="*/ 2147483647 h 1040"/>
                <a:gd name="T56" fmla="*/ 2147483647 w 305"/>
                <a:gd name="T57" fmla="*/ 2147483647 h 1040"/>
                <a:gd name="T58" fmla="*/ 2147483647 w 305"/>
                <a:gd name="T59" fmla="*/ 2147483647 h 1040"/>
                <a:gd name="T60" fmla="*/ 2147483647 w 305"/>
                <a:gd name="T61" fmla="*/ 2147483647 h 1040"/>
                <a:gd name="T62" fmla="*/ 2147483647 w 305"/>
                <a:gd name="T63" fmla="*/ 2147483647 h 1040"/>
                <a:gd name="T64" fmla="*/ 2147483647 w 305"/>
                <a:gd name="T65" fmla="*/ 2147483647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1040"/>
                <a:gd name="T101" fmla="*/ 305 w 305"/>
                <a:gd name="T102" fmla="*/ 1040 h 10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1040">
                  <a:moveTo>
                    <a:pt x="1" y="780"/>
                  </a:moveTo>
                  <a:cubicBezTo>
                    <a:pt x="0" y="778"/>
                    <a:pt x="0" y="775"/>
                    <a:pt x="2" y="772"/>
                  </a:cubicBezTo>
                  <a:cubicBezTo>
                    <a:pt x="3" y="770"/>
                    <a:pt x="6" y="768"/>
                    <a:pt x="8" y="768"/>
                  </a:cubicBezTo>
                  <a:lnTo>
                    <a:pt x="80" y="768"/>
                  </a:lnTo>
                  <a:lnTo>
                    <a:pt x="72" y="776"/>
                  </a:lnTo>
                  <a:lnTo>
                    <a:pt x="72" y="8"/>
                  </a:lnTo>
                  <a:cubicBezTo>
                    <a:pt x="72" y="4"/>
                    <a:pt x="76" y="0"/>
                    <a:pt x="80" y="0"/>
                  </a:cubicBezTo>
                  <a:lnTo>
                    <a:pt x="224" y="0"/>
                  </a:lnTo>
                  <a:cubicBezTo>
                    <a:pt x="229" y="0"/>
                    <a:pt x="232" y="4"/>
                    <a:pt x="232" y="8"/>
                  </a:cubicBezTo>
                  <a:lnTo>
                    <a:pt x="232" y="776"/>
                  </a:lnTo>
                  <a:lnTo>
                    <a:pt x="224" y="768"/>
                  </a:lnTo>
                  <a:lnTo>
                    <a:pt x="296" y="768"/>
                  </a:lnTo>
                  <a:cubicBezTo>
                    <a:pt x="299" y="768"/>
                    <a:pt x="302" y="770"/>
                    <a:pt x="303" y="772"/>
                  </a:cubicBezTo>
                  <a:cubicBezTo>
                    <a:pt x="305" y="775"/>
                    <a:pt x="305" y="778"/>
                    <a:pt x="303" y="780"/>
                  </a:cubicBezTo>
                  <a:lnTo>
                    <a:pt x="159" y="1036"/>
                  </a:lnTo>
                  <a:cubicBezTo>
                    <a:pt x="158" y="1039"/>
                    <a:pt x="155" y="1040"/>
                    <a:pt x="152" y="1040"/>
                  </a:cubicBezTo>
                  <a:cubicBezTo>
                    <a:pt x="150" y="1040"/>
                    <a:pt x="147" y="1039"/>
                    <a:pt x="145" y="1036"/>
                  </a:cubicBezTo>
                  <a:lnTo>
                    <a:pt x="1" y="780"/>
                  </a:lnTo>
                  <a:close/>
                  <a:moveTo>
                    <a:pt x="159" y="1029"/>
                  </a:moveTo>
                  <a:lnTo>
                    <a:pt x="145" y="1029"/>
                  </a:lnTo>
                  <a:lnTo>
                    <a:pt x="289" y="773"/>
                  </a:lnTo>
                  <a:lnTo>
                    <a:pt x="296" y="784"/>
                  </a:lnTo>
                  <a:lnTo>
                    <a:pt x="224" y="784"/>
                  </a:lnTo>
                  <a:cubicBezTo>
                    <a:pt x="220" y="784"/>
                    <a:pt x="216" y="781"/>
                    <a:pt x="216" y="776"/>
                  </a:cubicBezTo>
                  <a:lnTo>
                    <a:pt x="216" y="8"/>
                  </a:lnTo>
                  <a:lnTo>
                    <a:pt x="224" y="16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776"/>
                  </a:lnTo>
                  <a:cubicBezTo>
                    <a:pt x="88" y="781"/>
                    <a:pt x="85" y="784"/>
                    <a:pt x="80" y="784"/>
                  </a:cubicBezTo>
                  <a:lnTo>
                    <a:pt x="8" y="784"/>
                  </a:lnTo>
                  <a:lnTo>
                    <a:pt x="15" y="773"/>
                  </a:lnTo>
                  <a:lnTo>
                    <a:pt x="159" y="1029"/>
                  </a:lnTo>
                  <a:close/>
                </a:path>
              </a:pathLst>
            </a:custGeom>
            <a:solidFill>
              <a:srgbClr val="000000"/>
            </a:solidFill>
            <a:ln w="1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258945" y="2415858"/>
              <a:ext cx="174625" cy="763587"/>
            </a:xfrm>
            <a:custGeom>
              <a:avLst/>
              <a:gdLst>
                <a:gd name="T0" fmla="*/ 0 w 162"/>
                <a:gd name="T1" fmla="*/ 2147483647 h 614"/>
                <a:gd name="T2" fmla="*/ 2147483647 w 162"/>
                <a:gd name="T3" fmla="*/ 2147483647 h 614"/>
                <a:gd name="T4" fmla="*/ 2147483647 w 162"/>
                <a:gd name="T5" fmla="*/ 0 h 614"/>
                <a:gd name="T6" fmla="*/ 2147483647 w 162"/>
                <a:gd name="T7" fmla="*/ 0 h 614"/>
                <a:gd name="T8" fmla="*/ 2147483647 w 162"/>
                <a:gd name="T9" fmla="*/ 2147483647 h 614"/>
                <a:gd name="T10" fmla="*/ 2147483647 w 162"/>
                <a:gd name="T11" fmla="*/ 2147483647 h 614"/>
                <a:gd name="T12" fmla="*/ 2147483647 w 162"/>
                <a:gd name="T13" fmla="*/ 2147483647 h 614"/>
                <a:gd name="T14" fmla="*/ 0 w 162"/>
                <a:gd name="T15" fmla="*/ 2147483647 h 6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"/>
                <a:gd name="T25" fmla="*/ 0 h 614"/>
                <a:gd name="T26" fmla="*/ 162 w 162"/>
                <a:gd name="T27" fmla="*/ 614 h 6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" h="614">
                  <a:moveTo>
                    <a:pt x="0" y="460"/>
                  </a:moveTo>
                  <a:lnTo>
                    <a:pt x="40" y="460"/>
                  </a:lnTo>
                  <a:lnTo>
                    <a:pt x="40" y="0"/>
                  </a:lnTo>
                  <a:lnTo>
                    <a:pt x="121" y="0"/>
                  </a:lnTo>
                  <a:lnTo>
                    <a:pt x="121" y="460"/>
                  </a:lnTo>
                  <a:lnTo>
                    <a:pt x="162" y="460"/>
                  </a:lnTo>
                  <a:lnTo>
                    <a:pt x="81" y="614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258945" y="2415858"/>
              <a:ext cx="185738" cy="774700"/>
            </a:xfrm>
            <a:custGeom>
              <a:avLst/>
              <a:gdLst>
                <a:gd name="T0" fmla="*/ 2147483647 w 289"/>
                <a:gd name="T1" fmla="*/ 2147483647 h 1040"/>
                <a:gd name="T2" fmla="*/ 2147483647 w 289"/>
                <a:gd name="T3" fmla="*/ 2147483647 h 1040"/>
                <a:gd name="T4" fmla="*/ 2147483647 w 289"/>
                <a:gd name="T5" fmla="*/ 2147483647 h 1040"/>
                <a:gd name="T6" fmla="*/ 2147483647 w 289"/>
                <a:gd name="T7" fmla="*/ 2147483647 h 1040"/>
                <a:gd name="T8" fmla="*/ 2147483647 w 289"/>
                <a:gd name="T9" fmla="*/ 2147483647 h 1040"/>
                <a:gd name="T10" fmla="*/ 2147483647 w 289"/>
                <a:gd name="T11" fmla="*/ 2147483647 h 1040"/>
                <a:gd name="T12" fmla="*/ 2147483647 w 289"/>
                <a:gd name="T13" fmla="*/ 0 h 1040"/>
                <a:gd name="T14" fmla="*/ 2147483647 w 289"/>
                <a:gd name="T15" fmla="*/ 0 h 1040"/>
                <a:gd name="T16" fmla="*/ 2147483647 w 289"/>
                <a:gd name="T17" fmla="*/ 2147483647 h 1040"/>
                <a:gd name="T18" fmla="*/ 2147483647 w 289"/>
                <a:gd name="T19" fmla="*/ 2147483647 h 1040"/>
                <a:gd name="T20" fmla="*/ 2147483647 w 289"/>
                <a:gd name="T21" fmla="*/ 2147483647 h 1040"/>
                <a:gd name="T22" fmla="*/ 2147483647 w 289"/>
                <a:gd name="T23" fmla="*/ 2147483647 h 1040"/>
                <a:gd name="T24" fmla="*/ 2147483647 w 289"/>
                <a:gd name="T25" fmla="*/ 2147483647 h 1040"/>
                <a:gd name="T26" fmla="*/ 2147483647 w 289"/>
                <a:gd name="T27" fmla="*/ 2147483647 h 1040"/>
                <a:gd name="T28" fmla="*/ 2147483647 w 289"/>
                <a:gd name="T29" fmla="*/ 2147483647 h 1040"/>
                <a:gd name="T30" fmla="*/ 2147483647 w 289"/>
                <a:gd name="T31" fmla="*/ 2147483647 h 1040"/>
                <a:gd name="T32" fmla="*/ 2147483647 w 289"/>
                <a:gd name="T33" fmla="*/ 2147483647 h 1040"/>
                <a:gd name="T34" fmla="*/ 2147483647 w 289"/>
                <a:gd name="T35" fmla="*/ 2147483647 h 1040"/>
                <a:gd name="T36" fmla="*/ 2147483647 w 289"/>
                <a:gd name="T37" fmla="*/ 2147483647 h 1040"/>
                <a:gd name="T38" fmla="*/ 2147483647 w 289"/>
                <a:gd name="T39" fmla="*/ 2147483647 h 1040"/>
                <a:gd name="T40" fmla="*/ 2147483647 w 289"/>
                <a:gd name="T41" fmla="*/ 2147483647 h 1040"/>
                <a:gd name="T42" fmla="*/ 2147483647 w 289"/>
                <a:gd name="T43" fmla="*/ 2147483647 h 1040"/>
                <a:gd name="T44" fmla="*/ 2147483647 w 289"/>
                <a:gd name="T45" fmla="*/ 2147483647 h 1040"/>
                <a:gd name="T46" fmla="*/ 2147483647 w 289"/>
                <a:gd name="T47" fmla="*/ 2147483647 h 1040"/>
                <a:gd name="T48" fmla="*/ 2147483647 w 289"/>
                <a:gd name="T49" fmla="*/ 2147483647 h 1040"/>
                <a:gd name="T50" fmla="*/ 2147483647 w 289"/>
                <a:gd name="T51" fmla="*/ 2147483647 h 1040"/>
                <a:gd name="T52" fmla="*/ 2147483647 w 289"/>
                <a:gd name="T53" fmla="*/ 2147483647 h 1040"/>
                <a:gd name="T54" fmla="*/ 2147483647 w 289"/>
                <a:gd name="T55" fmla="*/ 2147483647 h 1040"/>
                <a:gd name="T56" fmla="*/ 2147483647 w 289"/>
                <a:gd name="T57" fmla="*/ 2147483647 h 1040"/>
                <a:gd name="T58" fmla="*/ 2147483647 w 289"/>
                <a:gd name="T59" fmla="*/ 2147483647 h 1040"/>
                <a:gd name="T60" fmla="*/ 2147483647 w 289"/>
                <a:gd name="T61" fmla="*/ 2147483647 h 1040"/>
                <a:gd name="T62" fmla="*/ 2147483647 w 289"/>
                <a:gd name="T63" fmla="*/ 2147483647 h 1040"/>
                <a:gd name="T64" fmla="*/ 2147483647 w 289"/>
                <a:gd name="T65" fmla="*/ 2147483647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1040"/>
                <a:gd name="T101" fmla="*/ 289 w 289"/>
                <a:gd name="T102" fmla="*/ 1040 h 10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1040">
                  <a:moveTo>
                    <a:pt x="1" y="780"/>
                  </a:moveTo>
                  <a:cubicBezTo>
                    <a:pt x="0" y="778"/>
                    <a:pt x="0" y="775"/>
                    <a:pt x="2" y="772"/>
                  </a:cubicBezTo>
                  <a:cubicBezTo>
                    <a:pt x="3" y="770"/>
                    <a:pt x="6" y="768"/>
                    <a:pt x="8" y="768"/>
                  </a:cubicBezTo>
                  <a:lnTo>
                    <a:pt x="76" y="768"/>
                  </a:lnTo>
                  <a:lnTo>
                    <a:pt x="68" y="776"/>
                  </a:lnTo>
                  <a:lnTo>
                    <a:pt x="68" y="8"/>
                  </a:lnTo>
                  <a:cubicBezTo>
                    <a:pt x="68" y="4"/>
                    <a:pt x="72" y="0"/>
                    <a:pt x="76" y="0"/>
                  </a:cubicBezTo>
                  <a:lnTo>
                    <a:pt x="212" y="0"/>
                  </a:lnTo>
                  <a:cubicBezTo>
                    <a:pt x="217" y="0"/>
                    <a:pt x="220" y="4"/>
                    <a:pt x="220" y="8"/>
                  </a:cubicBezTo>
                  <a:lnTo>
                    <a:pt x="220" y="776"/>
                  </a:lnTo>
                  <a:lnTo>
                    <a:pt x="212" y="768"/>
                  </a:lnTo>
                  <a:lnTo>
                    <a:pt x="280" y="768"/>
                  </a:lnTo>
                  <a:cubicBezTo>
                    <a:pt x="283" y="768"/>
                    <a:pt x="286" y="770"/>
                    <a:pt x="287" y="772"/>
                  </a:cubicBezTo>
                  <a:cubicBezTo>
                    <a:pt x="289" y="775"/>
                    <a:pt x="289" y="778"/>
                    <a:pt x="288" y="780"/>
                  </a:cubicBezTo>
                  <a:lnTo>
                    <a:pt x="152" y="1036"/>
                  </a:lnTo>
                  <a:cubicBezTo>
                    <a:pt x="150" y="1039"/>
                    <a:pt x="147" y="1040"/>
                    <a:pt x="144" y="1040"/>
                  </a:cubicBezTo>
                  <a:cubicBezTo>
                    <a:pt x="142" y="1040"/>
                    <a:pt x="139" y="1039"/>
                    <a:pt x="137" y="1036"/>
                  </a:cubicBezTo>
                  <a:lnTo>
                    <a:pt x="1" y="780"/>
                  </a:lnTo>
                  <a:close/>
                  <a:moveTo>
                    <a:pt x="152" y="1029"/>
                  </a:moveTo>
                  <a:lnTo>
                    <a:pt x="137" y="1029"/>
                  </a:lnTo>
                  <a:lnTo>
                    <a:pt x="273" y="773"/>
                  </a:lnTo>
                  <a:lnTo>
                    <a:pt x="280" y="784"/>
                  </a:lnTo>
                  <a:lnTo>
                    <a:pt x="212" y="784"/>
                  </a:lnTo>
                  <a:cubicBezTo>
                    <a:pt x="208" y="784"/>
                    <a:pt x="204" y="781"/>
                    <a:pt x="204" y="776"/>
                  </a:cubicBezTo>
                  <a:lnTo>
                    <a:pt x="204" y="8"/>
                  </a:lnTo>
                  <a:lnTo>
                    <a:pt x="212" y="16"/>
                  </a:lnTo>
                  <a:lnTo>
                    <a:pt x="76" y="16"/>
                  </a:lnTo>
                  <a:lnTo>
                    <a:pt x="84" y="8"/>
                  </a:lnTo>
                  <a:lnTo>
                    <a:pt x="84" y="776"/>
                  </a:lnTo>
                  <a:cubicBezTo>
                    <a:pt x="84" y="781"/>
                    <a:pt x="81" y="784"/>
                    <a:pt x="76" y="784"/>
                  </a:cubicBezTo>
                  <a:lnTo>
                    <a:pt x="8" y="784"/>
                  </a:lnTo>
                  <a:lnTo>
                    <a:pt x="16" y="773"/>
                  </a:lnTo>
                  <a:lnTo>
                    <a:pt x="152" y="102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642620" y="1452245"/>
              <a:ext cx="8410575" cy="3413125"/>
            </a:xfrm>
            <a:custGeom>
              <a:avLst/>
              <a:gdLst>
                <a:gd name="T0" fmla="*/ 0 w 7830"/>
                <a:gd name="T1" fmla="*/ 0 h 2262"/>
                <a:gd name="T2" fmla="*/ 2147483647 w 7830"/>
                <a:gd name="T3" fmla="*/ 0 h 2262"/>
                <a:gd name="T4" fmla="*/ 2147483647 w 7830"/>
                <a:gd name="T5" fmla="*/ 2147483647 h 2262"/>
                <a:gd name="T6" fmla="*/ 0 w 7830"/>
                <a:gd name="T7" fmla="*/ 2147483647 h 2262"/>
                <a:gd name="T8" fmla="*/ 0 w 7830"/>
                <a:gd name="T9" fmla="*/ 0 h 2262"/>
                <a:gd name="T10" fmla="*/ 2147483647 w 7830"/>
                <a:gd name="T11" fmla="*/ 2147483647 h 2262"/>
                <a:gd name="T12" fmla="*/ 2147483647 w 7830"/>
                <a:gd name="T13" fmla="*/ 2147483647 h 2262"/>
                <a:gd name="T14" fmla="*/ 2147483647 w 7830"/>
                <a:gd name="T15" fmla="*/ 2147483647 h 2262"/>
                <a:gd name="T16" fmla="*/ 2147483647 w 7830"/>
                <a:gd name="T17" fmla="*/ 2147483647 h 2262"/>
                <a:gd name="T18" fmla="*/ 2147483647 w 7830"/>
                <a:gd name="T19" fmla="*/ 2147483647 h 2262"/>
                <a:gd name="T20" fmla="*/ 2147483647 w 7830"/>
                <a:gd name="T21" fmla="*/ 2147483647 h 2262"/>
                <a:gd name="T22" fmla="*/ 2147483647 w 7830"/>
                <a:gd name="T23" fmla="*/ 2147483647 h 2262"/>
                <a:gd name="T24" fmla="*/ 2147483647 w 7830"/>
                <a:gd name="T25" fmla="*/ 2147483647 h 2262"/>
                <a:gd name="T26" fmla="*/ 2147483647 w 7830"/>
                <a:gd name="T27" fmla="*/ 2147483647 h 2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30"/>
                <a:gd name="T43" fmla="*/ 0 h 2262"/>
                <a:gd name="T44" fmla="*/ 7830 w 7830"/>
                <a:gd name="T45" fmla="*/ 2262 h 22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30" h="2262">
                  <a:moveTo>
                    <a:pt x="0" y="0"/>
                  </a:moveTo>
                  <a:lnTo>
                    <a:pt x="7830" y="0"/>
                  </a:lnTo>
                  <a:lnTo>
                    <a:pt x="7830" y="2262"/>
                  </a:lnTo>
                  <a:lnTo>
                    <a:pt x="0" y="2262"/>
                  </a:lnTo>
                  <a:lnTo>
                    <a:pt x="0" y="0"/>
                  </a:lnTo>
                  <a:close/>
                  <a:moveTo>
                    <a:pt x="19" y="2252"/>
                  </a:moveTo>
                  <a:lnTo>
                    <a:pt x="9" y="2242"/>
                  </a:lnTo>
                  <a:lnTo>
                    <a:pt x="7821" y="2242"/>
                  </a:lnTo>
                  <a:lnTo>
                    <a:pt x="7811" y="2252"/>
                  </a:lnTo>
                  <a:lnTo>
                    <a:pt x="7811" y="10"/>
                  </a:lnTo>
                  <a:lnTo>
                    <a:pt x="7821" y="20"/>
                  </a:lnTo>
                  <a:lnTo>
                    <a:pt x="9" y="20"/>
                  </a:lnTo>
                  <a:lnTo>
                    <a:pt x="19" y="10"/>
                  </a:lnTo>
                  <a:lnTo>
                    <a:pt x="19" y="2252"/>
                  </a:lnTo>
                  <a:close/>
                </a:path>
              </a:pathLst>
            </a:custGeom>
            <a:solidFill>
              <a:schemeClr val="bg1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729933" y="1528445"/>
              <a:ext cx="16526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11125" indent="-111125" eaLnBrk="1" hangingPunct="1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latin typeface="Arial" pitchFamily="34" charset="0"/>
                </a:rPr>
                <a:t>10 </a:t>
              </a:r>
              <a:r>
                <a:rPr lang="en-US" sz="1400" b="1" dirty="0">
                  <a:latin typeface="Arial" pitchFamily="34" charset="0"/>
                </a:rPr>
                <a:t>clinical centers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647883" y="2426970"/>
              <a:ext cx="185737" cy="763588"/>
            </a:xfrm>
            <a:custGeom>
              <a:avLst/>
              <a:gdLst>
                <a:gd name="T0" fmla="*/ 0 w 172"/>
                <a:gd name="T1" fmla="*/ 2147483647 h 613"/>
                <a:gd name="T2" fmla="*/ 2147483647 w 172"/>
                <a:gd name="T3" fmla="*/ 2147483647 h 613"/>
                <a:gd name="T4" fmla="*/ 2147483647 w 172"/>
                <a:gd name="T5" fmla="*/ 0 h 613"/>
                <a:gd name="T6" fmla="*/ 2147483647 w 172"/>
                <a:gd name="T7" fmla="*/ 0 h 613"/>
                <a:gd name="T8" fmla="*/ 2147483647 w 172"/>
                <a:gd name="T9" fmla="*/ 2147483647 h 613"/>
                <a:gd name="T10" fmla="*/ 2147483647 w 172"/>
                <a:gd name="T11" fmla="*/ 2147483647 h 613"/>
                <a:gd name="T12" fmla="*/ 2147483647 w 172"/>
                <a:gd name="T13" fmla="*/ 2147483647 h 613"/>
                <a:gd name="T14" fmla="*/ 0 w 172"/>
                <a:gd name="T15" fmla="*/ 2147483647 h 6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613"/>
                <a:gd name="T26" fmla="*/ 172 w 172"/>
                <a:gd name="T27" fmla="*/ 613 h 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613">
                  <a:moveTo>
                    <a:pt x="0" y="460"/>
                  </a:moveTo>
                  <a:lnTo>
                    <a:pt x="43" y="460"/>
                  </a:lnTo>
                  <a:lnTo>
                    <a:pt x="43" y="0"/>
                  </a:lnTo>
                  <a:lnTo>
                    <a:pt x="129" y="0"/>
                  </a:lnTo>
                  <a:lnTo>
                    <a:pt x="129" y="460"/>
                  </a:lnTo>
                  <a:lnTo>
                    <a:pt x="172" y="460"/>
                  </a:lnTo>
                  <a:lnTo>
                    <a:pt x="86" y="613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647883" y="2426970"/>
              <a:ext cx="195262" cy="776288"/>
            </a:xfrm>
            <a:custGeom>
              <a:avLst/>
              <a:gdLst>
                <a:gd name="T0" fmla="*/ 2147483647 w 305"/>
                <a:gd name="T1" fmla="*/ 2147483647 h 1040"/>
                <a:gd name="T2" fmla="*/ 2147483647 w 305"/>
                <a:gd name="T3" fmla="*/ 2147483647 h 1040"/>
                <a:gd name="T4" fmla="*/ 2147483647 w 305"/>
                <a:gd name="T5" fmla="*/ 2147483647 h 1040"/>
                <a:gd name="T6" fmla="*/ 2147483647 w 305"/>
                <a:gd name="T7" fmla="*/ 2147483647 h 1040"/>
                <a:gd name="T8" fmla="*/ 2147483647 w 305"/>
                <a:gd name="T9" fmla="*/ 2147483647 h 1040"/>
                <a:gd name="T10" fmla="*/ 2147483647 w 305"/>
                <a:gd name="T11" fmla="*/ 2147483647 h 1040"/>
                <a:gd name="T12" fmla="*/ 2147483647 w 305"/>
                <a:gd name="T13" fmla="*/ 0 h 1040"/>
                <a:gd name="T14" fmla="*/ 2147483647 w 305"/>
                <a:gd name="T15" fmla="*/ 0 h 1040"/>
                <a:gd name="T16" fmla="*/ 2147483647 w 305"/>
                <a:gd name="T17" fmla="*/ 2147483647 h 1040"/>
                <a:gd name="T18" fmla="*/ 2147483647 w 305"/>
                <a:gd name="T19" fmla="*/ 2147483647 h 1040"/>
                <a:gd name="T20" fmla="*/ 2147483647 w 305"/>
                <a:gd name="T21" fmla="*/ 2147483647 h 1040"/>
                <a:gd name="T22" fmla="*/ 2147483647 w 305"/>
                <a:gd name="T23" fmla="*/ 2147483647 h 1040"/>
                <a:gd name="T24" fmla="*/ 2147483647 w 305"/>
                <a:gd name="T25" fmla="*/ 2147483647 h 1040"/>
                <a:gd name="T26" fmla="*/ 2147483647 w 305"/>
                <a:gd name="T27" fmla="*/ 2147483647 h 1040"/>
                <a:gd name="T28" fmla="*/ 2147483647 w 305"/>
                <a:gd name="T29" fmla="*/ 2147483647 h 1040"/>
                <a:gd name="T30" fmla="*/ 2147483647 w 305"/>
                <a:gd name="T31" fmla="*/ 2147483647 h 1040"/>
                <a:gd name="T32" fmla="*/ 2147483647 w 305"/>
                <a:gd name="T33" fmla="*/ 2147483647 h 1040"/>
                <a:gd name="T34" fmla="*/ 2147483647 w 305"/>
                <a:gd name="T35" fmla="*/ 2147483647 h 1040"/>
                <a:gd name="T36" fmla="*/ 2147483647 w 305"/>
                <a:gd name="T37" fmla="*/ 2147483647 h 1040"/>
                <a:gd name="T38" fmla="*/ 2147483647 w 305"/>
                <a:gd name="T39" fmla="*/ 2147483647 h 1040"/>
                <a:gd name="T40" fmla="*/ 2147483647 w 305"/>
                <a:gd name="T41" fmla="*/ 2147483647 h 1040"/>
                <a:gd name="T42" fmla="*/ 2147483647 w 305"/>
                <a:gd name="T43" fmla="*/ 2147483647 h 1040"/>
                <a:gd name="T44" fmla="*/ 2147483647 w 305"/>
                <a:gd name="T45" fmla="*/ 2147483647 h 1040"/>
                <a:gd name="T46" fmla="*/ 2147483647 w 305"/>
                <a:gd name="T47" fmla="*/ 2147483647 h 1040"/>
                <a:gd name="T48" fmla="*/ 2147483647 w 305"/>
                <a:gd name="T49" fmla="*/ 2147483647 h 1040"/>
                <a:gd name="T50" fmla="*/ 2147483647 w 305"/>
                <a:gd name="T51" fmla="*/ 2147483647 h 1040"/>
                <a:gd name="T52" fmla="*/ 2147483647 w 305"/>
                <a:gd name="T53" fmla="*/ 2147483647 h 1040"/>
                <a:gd name="T54" fmla="*/ 2147483647 w 305"/>
                <a:gd name="T55" fmla="*/ 2147483647 h 1040"/>
                <a:gd name="T56" fmla="*/ 2147483647 w 305"/>
                <a:gd name="T57" fmla="*/ 2147483647 h 1040"/>
                <a:gd name="T58" fmla="*/ 2147483647 w 305"/>
                <a:gd name="T59" fmla="*/ 2147483647 h 1040"/>
                <a:gd name="T60" fmla="*/ 2147483647 w 305"/>
                <a:gd name="T61" fmla="*/ 2147483647 h 1040"/>
                <a:gd name="T62" fmla="*/ 2147483647 w 305"/>
                <a:gd name="T63" fmla="*/ 2147483647 h 1040"/>
                <a:gd name="T64" fmla="*/ 2147483647 w 305"/>
                <a:gd name="T65" fmla="*/ 2147483647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1040"/>
                <a:gd name="T101" fmla="*/ 305 w 305"/>
                <a:gd name="T102" fmla="*/ 1040 h 10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1040">
                  <a:moveTo>
                    <a:pt x="1" y="780"/>
                  </a:moveTo>
                  <a:cubicBezTo>
                    <a:pt x="0" y="778"/>
                    <a:pt x="0" y="775"/>
                    <a:pt x="2" y="772"/>
                  </a:cubicBezTo>
                  <a:cubicBezTo>
                    <a:pt x="3" y="770"/>
                    <a:pt x="6" y="768"/>
                    <a:pt x="8" y="768"/>
                  </a:cubicBezTo>
                  <a:lnTo>
                    <a:pt x="80" y="768"/>
                  </a:lnTo>
                  <a:lnTo>
                    <a:pt x="72" y="776"/>
                  </a:lnTo>
                  <a:lnTo>
                    <a:pt x="72" y="8"/>
                  </a:lnTo>
                  <a:cubicBezTo>
                    <a:pt x="72" y="4"/>
                    <a:pt x="76" y="0"/>
                    <a:pt x="80" y="0"/>
                  </a:cubicBezTo>
                  <a:lnTo>
                    <a:pt x="224" y="0"/>
                  </a:lnTo>
                  <a:cubicBezTo>
                    <a:pt x="229" y="0"/>
                    <a:pt x="232" y="4"/>
                    <a:pt x="232" y="8"/>
                  </a:cubicBezTo>
                  <a:lnTo>
                    <a:pt x="232" y="776"/>
                  </a:lnTo>
                  <a:lnTo>
                    <a:pt x="224" y="768"/>
                  </a:lnTo>
                  <a:lnTo>
                    <a:pt x="296" y="768"/>
                  </a:lnTo>
                  <a:cubicBezTo>
                    <a:pt x="299" y="768"/>
                    <a:pt x="302" y="770"/>
                    <a:pt x="303" y="772"/>
                  </a:cubicBezTo>
                  <a:cubicBezTo>
                    <a:pt x="305" y="775"/>
                    <a:pt x="305" y="778"/>
                    <a:pt x="303" y="780"/>
                  </a:cubicBezTo>
                  <a:lnTo>
                    <a:pt x="159" y="1036"/>
                  </a:lnTo>
                  <a:cubicBezTo>
                    <a:pt x="158" y="1039"/>
                    <a:pt x="155" y="1040"/>
                    <a:pt x="152" y="1040"/>
                  </a:cubicBezTo>
                  <a:cubicBezTo>
                    <a:pt x="150" y="1040"/>
                    <a:pt x="147" y="1039"/>
                    <a:pt x="145" y="1036"/>
                  </a:cubicBezTo>
                  <a:lnTo>
                    <a:pt x="1" y="780"/>
                  </a:lnTo>
                  <a:close/>
                  <a:moveTo>
                    <a:pt x="159" y="1029"/>
                  </a:moveTo>
                  <a:lnTo>
                    <a:pt x="145" y="1029"/>
                  </a:lnTo>
                  <a:lnTo>
                    <a:pt x="289" y="773"/>
                  </a:lnTo>
                  <a:lnTo>
                    <a:pt x="296" y="784"/>
                  </a:lnTo>
                  <a:lnTo>
                    <a:pt x="224" y="784"/>
                  </a:lnTo>
                  <a:cubicBezTo>
                    <a:pt x="220" y="784"/>
                    <a:pt x="216" y="781"/>
                    <a:pt x="216" y="776"/>
                  </a:cubicBezTo>
                  <a:lnTo>
                    <a:pt x="216" y="8"/>
                  </a:lnTo>
                  <a:lnTo>
                    <a:pt x="224" y="16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776"/>
                  </a:lnTo>
                  <a:cubicBezTo>
                    <a:pt x="88" y="781"/>
                    <a:pt x="85" y="784"/>
                    <a:pt x="80" y="784"/>
                  </a:cubicBezTo>
                  <a:lnTo>
                    <a:pt x="8" y="784"/>
                  </a:lnTo>
                  <a:lnTo>
                    <a:pt x="15" y="773"/>
                  </a:lnTo>
                  <a:lnTo>
                    <a:pt x="159" y="102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006658" y="2426970"/>
              <a:ext cx="185737" cy="763588"/>
            </a:xfrm>
            <a:custGeom>
              <a:avLst/>
              <a:gdLst>
                <a:gd name="T0" fmla="*/ 0 w 172"/>
                <a:gd name="T1" fmla="*/ 2147483647 h 613"/>
                <a:gd name="T2" fmla="*/ 2147483647 w 172"/>
                <a:gd name="T3" fmla="*/ 2147483647 h 613"/>
                <a:gd name="T4" fmla="*/ 2147483647 w 172"/>
                <a:gd name="T5" fmla="*/ 0 h 613"/>
                <a:gd name="T6" fmla="*/ 2147483647 w 172"/>
                <a:gd name="T7" fmla="*/ 0 h 613"/>
                <a:gd name="T8" fmla="*/ 2147483647 w 172"/>
                <a:gd name="T9" fmla="*/ 2147483647 h 613"/>
                <a:gd name="T10" fmla="*/ 2147483647 w 172"/>
                <a:gd name="T11" fmla="*/ 2147483647 h 613"/>
                <a:gd name="T12" fmla="*/ 2147483647 w 172"/>
                <a:gd name="T13" fmla="*/ 2147483647 h 613"/>
                <a:gd name="T14" fmla="*/ 0 w 172"/>
                <a:gd name="T15" fmla="*/ 2147483647 h 6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613"/>
                <a:gd name="T26" fmla="*/ 172 w 172"/>
                <a:gd name="T27" fmla="*/ 613 h 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613">
                  <a:moveTo>
                    <a:pt x="0" y="460"/>
                  </a:moveTo>
                  <a:lnTo>
                    <a:pt x="43" y="460"/>
                  </a:lnTo>
                  <a:lnTo>
                    <a:pt x="43" y="0"/>
                  </a:lnTo>
                  <a:lnTo>
                    <a:pt x="129" y="0"/>
                  </a:lnTo>
                  <a:lnTo>
                    <a:pt x="129" y="460"/>
                  </a:lnTo>
                  <a:lnTo>
                    <a:pt x="172" y="460"/>
                  </a:lnTo>
                  <a:lnTo>
                    <a:pt x="86" y="613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5006658" y="2426970"/>
              <a:ext cx="195262" cy="776288"/>
            </a:xfrm>
            <a:custGeom>
              <a:avLst/>
              <a:gdLst>
                <a:gd name="T0" fmla="*/ 2147483647 w 305"/>
                <a:gd name="T1" fmla="*/ 2147483647 h 1040"/>
                <a:gd name="T2" fmla="*/ 2147483647 w 305"/>
                <a:gd name="T3" fmla="*/ 2147483647 h 1040"/>
                <a:gd name="T4" fmla="*/ 2147483647 w 305"/>
                <a:gd name="T5" fmla="*/ 2147483647 h 1040"/>
                <a:gd name="T6" fmla="*/ 2147483647 w 305"/>
                <a:gd name="T7" fmla="*/ 2147483647 h 1040"/>
                <a:gd name="T8" fmla="*/ 2147483647 w 305"/>
                <a:gd name="T9" fmla="*/ 2147483647 h 1040"/>
                <a:gd name="T10" fmla="*/ 2147483647 w 305"/>
                <a:gd name="T11" fmla="*/ 2147483647 h 1040"/>
                <a:gd name="T12" fmla="*/ 2147483647 w 305"/>
                <a:gd name="T13" fmla="*/ 0 h 1040"/>
                <a:gd name="T14" fmla="*/ 2147483647 w 305"/>
                <a:gd name="T15" fmla="*/ 0 h 1040"/>
                <a:gd name="T16" fmla="*/ 2147483647 w 305"/>
                <a:gd name="T17" fmla="*/ 2147483647 h 1040"/>
                <a:gd name="T18" fmla="*/ 2147483647 w 305"/>
                <a:gd name="T19" fmla="*/ 2147483647 h 1040"/>
                <a:gd name="T20" fmla="*/ 2147483647 w 305"/>
                <a:gd name="T21" fmla="*/ 2147483647 h 1040"/>
                <a:gd name="T22" fmla="*/ 2147483647 w 305"/>
                <a:gd name="T23" fmla="*/ 2147483647 h 1040"/>
                <a:gd name="T24" fmla="*/ 2147483647 w 305"/>
                <a:gd name="T25" fmla="*/ 2147483647 h 1040"/>
                <a:gd name="T26" fmla="*/ 2147483647 w 305"/>
                <a:gd name="T27" fmla="*/ 2147483647 h 1040"/>
                <a:gd name="T28" fmla="*/ 2147483647 w 305"/>
                <a:gd name="T29" fmla="*/ 2147483647 h 1040"/>
                <a:gd name="T30" fmla="*/ 2147483647 w 305"/>
                <a:gd name="T31" fmla="*/ 2147483647 h 1040"/>
                <a:gd name="T32" fmla="*/ 2147483647 w 305"/>
                <a:gd name="T33" fmla="*/ 2147483647 h 1040"/>
                <a:gd name="T34" fmla="*/ 2147483647 w 305"/>
                <a:gd name="T35" fmla="*/ 2147483647 h 1040"/>
                <a:gd name="T36" fmla="*/ 2147483647 w 305"/>
                <a:gd name="T37" fmla="*/ 2147483647 h 1040"/>
                <a:gd name="T38" fmla="*/ 2147483647 w 305"/>
                <a:gd name="T39" fmla="*/ 2147483647 h 1040"/>
                <a:gd name="T40" fmla="*/ 2147483647 w 305"/>
                <a:gd name="T41" fmla="*/ 2147483647 h 1040"/>
                <a:gd name="T42" fmla="*/ 2147483647 w 305"/>
                <a:gd name="T43" fmla="*/ 2147483647 h 1040"/>
                <a:gd name="T44" fmla="*/ 2147483647 w 305"/>
                <a:gd name="T45" fmla="*/ 2147483647 h 1040"/>
                <a:gd name="T46" fmla="*/ 2147483647 w 305"/>
                <a:gd name="T47" fmla="*/ 2147483647 h 1040"/>
                <a:gd name="T48" fmla="*/ 2147483647 w 305"/>
                <a:gd name="T49" fmla="*/ 2147483647 h 1040"/>
                <a:gd name="T50" fmla="*/ 2147483647 w 305"/>
                <a:gd name="T51" fmla="*/ 2147483647 h 1040"/>
                <a:gd name="T52" fmla="*/ 2147483647 w 305"/>
                <a:gd name="T53" fmla="*/ 2147483647 h 1040"/>
                <a:gd name="T54" fmla="*/ 2147483647 w 305"/>
                <a:gd name="T55" fmla="*/ 2147483647 h 1040"/>
                <a:gd name="T56" fmla="*/ 2147483647 w 305"/>
                <a:gd name="T57" fmla="*/ 2147483647 h 1040"/>
                <a:gd name="T58" fmla="*/ 2147483647 w 305"/>
                <a:gd name="T59" fmla="*/ 2147483647 h 1040"/>
                <a:gd name="T60" fmla="*/ 2147483647 w 305"/>
                <a:gd name="T61" fmla="*/ 2147483647 h 1040"/>
                <a:gd name="T62" fmla="*/ 2147483647 w 305"/>
                <a:gd name="T63" fmla="*/ 2147483647 h 1040"/>
                <a:gd name="T64" fmla="*/ 2147483647 w 305"/>
                <a:gd name="T65" fmla="*/ 2147483647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1040"/>
                <a:gd name="T101" fmla="*/ 305 w 305"/>
                <a:gd name="T102" fmla="*/ 1040 h 10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1040">
                  <a:moveTo>
                    <a:pt x="1" y="780"/>
                  </a:moveTo>
                  <a:cubicBezTo>
                    <a:pt x="0" y="778"/>
                    <a:pt x="0" y="775"/>
                    <a:pt x="2" y="772"/>
                  </a:cubicBezTo>
                  <a:cubicBezTo>
                    <a:pt x="3" y="770"/>
                    <a:pt x="6" y="768"/>
                    <a:pt x="8" y="768"/>
                  </a:cubicBezTo>
                  <a:lnTo>
                    <a:pt x="80" y="768"/>
                  </a:lnTo>
                  <a:lnTo>
                    <a:pt x="72" y="776"/>
                  </a:lnTo>
                  <a:lnTo>
                    <a:pt x="72" y="8"/>
                  </a:lnTo>
                  <a:cubicBezTo>
                    <a:pt x="72" y="4"/>
                    <a:pt x="76" y="0"/>
                    <a:pt x="80" y="0"/>
                  </a:cubicBezTo>
                  <a:lnTo>
                    <a:pt x="224" y="0"/>
                  </a:lnTo>
                  <a:cubicBezTo>
                    <a:pt x="229" y="0"/>
                    <a:pt x="232" y="4"/>
                    <a:pt x="232" y="8"/>
                  </a:cubicBezTo>
                  <a:lnTo>
                    <a:pt x="232" y="776"/>
                  </a:lnTo>
                  <a:lnTo>
                    <a:pt x="224" y="768"/>
                  </a:lnTo>
                  <a:lnTo>
                    <a:pt x="296" y="768"/>
                  </a:lnTo>
                  <a:cubicBezTo>
                    <a:pt x="299" y="768"/>
                    <a:pt x="302" y="770"/>
                    <a:pt x="303" y="772"/>
                  </a:cubicBezTo>
                  <a:cubicBezTo>
                    <a:pt x="305" y="775"/>
                    <a:pt x="305" y="778"/>
                    <a:pt x="303" y="780"/>
                  </a:cubicBezTo>
                  <a:lnTo>
                    <a:pt x="159" y="1036"/>
                  </a:lnTo>
                  <a:cubicBezTo>
                    <a:pt x="158" y="1039"/>
                    <a:pt x="155" y="1040"/>
                    <a:pt x="152" y="1040"/>
                  </a:cubicBezTo>
                  <a:cubicBezTo>
                    <a:pt x="150" y="1040"/>
                    <a:pt x="147" y="1039"/>
                    <a:pt x="145" y="1036"/>
                  </a:cubicBezTo>
                  <a:lnTo>
                    <a:pt x="1" y="780"/>
                  </a:lnTo>
                  <a:close/>
                  <a:moveTo>
                    <a:pt x="159" y="1029"/>
                  </a:moveTo>
                  <a:lnTo>
                    <a:pt x="145" y="1029"/>
                  </a:lnTo>
                  <a:lnTo>
                    <a:pt x="289" y="773"/>
                  </a:lnTo>
                  <a:lnTo>
                    <a:pt x="296" y="784"/>
                  </a:lnTo>
                  <a:lnTo>
                    <a:pt x="224" y="784"/>
                  </a:lnTo>
                  <a:cubicBezTo>
                    <a:pt x="220" y="784"/>
                    <a:pt x="216" y="781"/>
                    <a:pt x="216" y="776"/>
                  </a:cubicBezTo>
                  <a:lnTo>
                    <a:pt x="216" y="8"/>
                  </a:lnTo>
                  <a:lnTo>
                    <a:pt x="224" y="16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776"/>
                  </a:lnTo>
                  <a:cubicBezTo>
                    <a:pt x="88" y="781"/>
                    <a:pt x="85" y="784"/>
                    <a:pt x="80" y="784"/>
                  </a:cubicBezTo>
                  <a:lnTo>
                    <a:pt x="8" y="784"/>
                  </a:lnTo>
                  <a:lnTo>
                    <a:pt x="15" y="773"/>
                  </a:lnTo>
                  <a:lnTo>
                    <a:pt x="159" y="102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6405245" y="3376295"/>
              <a:ext cx="2325688" cy="250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6419533" y="3369945"/>
              <a:ext cx="2336800" cy="263525"/>
            </a:xfrm>
            <a:custGeom>
              <a:avLst/>
              <a:gdLst>
                <a:gd name="T0" fmla="*/ 0 w 2175"/>
                <a:gd name="T1" fmla="*/ 0 h 211"/>
                <a:gd name="T2" fmla="*/ 2147483647 w 2175"/>
                <a:gd name="T3" fmla="*/ 0 h 211"/>
                <a:gd name="T4" fmla="*/ 2147483647 w 2175"/>
                <a:gd name="T5" fmla="*/ 2147483647 h 211"/>
                <a:gd name="T6" fmla="*/ 0 w 2175"/>
                <a:gd name="T7" fmla="*/ 2147483647 h 211"/>
                <a:gd name="T8" fmla="*/ 0 w 2175"/>
                <a:gd name="T9" fmla="*/ 0 h 211"/>
                <a:gd name="T10" fmla="*/ 2147483647 w 2175"/>
                <a:gd name="T11" fmla="*/ 2147483647 h 211"/>
                <a:gd name="T12" fmla="*/ 2147483647 w 2175"/>
                <a:gd name="T13" fmla="*/ 2147483647 h 211"/>
                <a:gd name="T14" fmla="*/ 2147483647 w 2175"/>
                <a:gd name="T15" fmla="*/ 2147483647 h 211"/>
                <a:gd name="T16" fmla="*/ 2147483647 w 2175"/>
                <a:gd name="T17" fmla="*/ 2147483647 h 211"/>
                <a:gd name="T18" fmla="*/ 2147483647 w 2175"/>
                <a:gd name="T19" fmla="*/ 2147483647 h 211"/>
                <a:gd name="T20" fmla="*/ 2147483647 w 2175"/>
                <a:gd name="T21" fmla="*/ 2147483647 h 211"/>
                <a:gd name="T22" fmla="*/ 2147483647 w 2175"/>
                <a:gd name="T23" fmla="*/ 2147483647 h 211"/>
                <a:gd name="T24" fmla="*/ 2147483647 w 2175"/>
                <a:gd name="T25" fmla="*/ 2147483647 h 211"/>
                <a:gd name="T26" fmla="*/ 2147483647 w 2175"/>
                <a:gd name="T27" fmla="*/ 2147483647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5"/>
                <a:gd name="T43" fmla="*/ 0 h 211"/>
                <a:gd name="T44" fmla="*/ 2175 w 2175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5" h="211">
                  <a:moveTo>
                    <a:pt x="0" y="0"/>
                  </a:moveTo>
                  <a:lnTo>
                    <a:pt x="2175" y="0"/>
                  </a:lnTo>
                  <a:lnTo>
                    <a:pt x="2175" y="211"/>
                  </a:lnTo>
                  <a:lnTo>
                    <a:pt x="0" y="211"/>
                  </a:lnTo>
                  <a:lnTo>
                    <a:pt x="0" y="0"/>
                  </a:lnTo>
                  <a:close/>
                  <a:moveTo>
                    <a:pt x="10" y="206"/>
                  </a:moveTo>
                  <a:lnTo>
                    <a:pt x="5" y="201"/>
                  </a:lnTo>
                  <a:lnTo>
                    <a:pt x="2170" y="201"/>
                  </a:lnTo>
                  <a:lnTo>
                    <a:pt x="2165" y="206"/>
                  </a:lnTo>
                  <a:lnTo>
                    <a:pt x="2165" y="5"/>
                  </a:lnTo>
                  <a:lnTo>
                    <a:pt x="2170" y="9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0" y="20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884670" y="3406458"/>
              <a:ext cx="143468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100" b="1" dirty="0" smtClean="0">
                  <a:solidFill>
                    <a:srgbClr val="000000"/>
                  </a:solidFill>
                  <a:latin typeface="Arial" pitchFamily="34" charset="0"/>
                </a:rPr>
                <a:t>TI </a:t>
              </a:r>
              <a:r>
                <a:rPr lang="en-US" sz="1100" b="1" dirty="0">
                  <a:solidFill>
                    <a:srgbClr val="000000"/>
                  </a:solidFill>
                  <a:latin typeface="Arial" pitchFamily="34" charset="0"/>
                </a:rPr>
                <a:t>&amp;  Booster Phase</a:t>
              </a:r>
              <a:endParaRPr lang="en-US" sz="1100" b="1" dirty="0"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081270" y="3696970"/>
              <a:ext cx="7325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100" b="1" i="1" dirty="0">
                  <a:solidFill>
                    <a:srgbClr val="000000"/>
                  </a:solidFill>
                  <a:latin typeface="Arial" pitchFamily="34" charset="0"/>
                </a:rPr>
                <a:t>12 </a:t>
              </a:r>
              <a:r>
                <a:rPr lang="en-US" sz="1400" b="1" i="1" dirty="0">
                  <a:solidFill>
                    <a:srgbClr val="000000"/>
                  </a:solidFill>
                  <a:latin typeface="Arial" pitchFamily="34" charset="0"/>
                </a:rPr>
                <a:t>weeks</a:t>
              </a:r>
              <a:endParaRPr lang="en-US" sz="1400" b="1" dirty="0">
                <a:latin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513195" y="2426970"/>
              <a:ext cx="184150" cy="763588"/>
            </a:xfrm>
            <a:custGeom>
              <a:avLst/>
              <a:gdLst>
                <a:gd name="T0" fmla="*/ 0 w 172"/>
                <a:gd name="T1" fmla="*/ 2147483647 h 613"/>
                <a:gd name="T2" fmla="*/ 2147483647 w 172"/>
                <a:gd name="T3" fmla="*/ 2147483647 h 613"/>
                <a:gd name="T4" fmla="*/ 2147483647 w 172"/>
                <a:gd name="T5" fmla="*/ 0 h 613"/>
                <a:gd name="T6" fmla="*/ 2147483647 w 172"/>
                <a:gd name="T7" fmla="*/ 0 h 613"/>
                <a:gd name="T8" fmla="*/ 2147483647 w 172"/>
                <a:gd name="T9" fmla="*/ 2147483647 h 613"/>
                <a:gd name="T10" fmla="*/ 2147483647 w 172"/>
                <a:gd name="T11" fmla="*/ 2147483647 h 613"/>
                <a:gd name="T12" fmla="*/ 2147483647 w 172"/>
                <a:gd name="T13" fmla="*/ 2147483647 h 613"/>
                <a:gd name="T14" fmla="*/ 0 w 172"/>
                <a:gd name="T15" fmla="*/ 2147483647 h 6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613"/>
                <a:gd name="T26" fmla="*/ 172 w 172"/>
                <a:gd name="T27" fmla="*/ 613 h 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613">
                  <a:moveTo>
                    <a:pt x="0" y="460"/>
                  </a:moveTo>
                  <a:lnTo>
                    <a:pt x="43" y="460"/>
                  </a:lnTo>
                  <a:lnTo>
                    <a:pt x="43" y="0"/>
                  </a:lnTo>
                  <a:lnTo>
                    <a:pt x="129" y="0"/>
                  </a:lnTo>
                  <a:lnTo>
                    <a:pt x="129" y="460"/>
                  </a:lnTo>
                  <a:lnTo>
                    <a:pt x="172" y="460"/>
                  </a:lnTo>
                  <a:lnTo>
                    <a:pt x="86" y="613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513195" y="2426970"/>
              <a:ext cx="195263" cy="776288"/>
            </a:xfrm>
            <a:custGeom>
              <a:avLst/>
              <a:gdLst>
                <a:gd name="T0" fmla="*/ 2147483647 w 305"/>
                <a:gd name="T1" fmla="*/ 2147483647 h 1040"/>
                <a:gd name="T2" fmla="*/ 2147483647 w 305"/>
                <a:gd name="T3" fmla="*/ 2147483647 h 1040"/>
                <a:gd name="T4" fmla="*/ 2147483647 w 305"/>
                <a:gd name="T5" fmla="*/ 2147483647 h 1040"/>
                <a:gd name="T6" fmla="*/ 2147483647 w 305"/>
                <a:gd name="T7" fmla="*/ 2147483647 h 1040"/>
                <a:gd name="T8" fmla="*/ 2147483647 w 305"/>
                <a:gd name="T9" fmla="*/ 2147483647 h 1040"/>
                <a:gd name="T10" fmla="*/ 2147483647 w 305"/>
                <a:gd name="T11" fmla="*/ 2147483647 h 1040"/>
                <a:gd name="T12" fmla="*/ 2147483647 w 305"/>
                <a:gd name="T13" fmla="*/ 0 h 1040"/>
                <a:gd name="T14" fmla="*/ 2147483647 w 305"/>
                <a:gd name="T15" fmla="*/ 0 h 1040"/>
                <a:gd name="T16" fmla="*/ 2147483647 w 305"/>
                <a:gd name="T17" fmla="*/ 2147483647 h 1040"/>
                <a:gd name="T18" fmla="*/ 2147483647 w 305"/>
                <a:gd name="T19" fmla="*/ 2147483647 h 1040"/>
                <a:gd name="T20" fmla="*/ 2147483647 w 305"/>
                <a:gd name="T21" fmla="*/ 2147483647 h 1040"/>
                <a:gd name="T22" fmla="*/ 2147483647 w 305"/>
                <a:gd name="T23" fmla="*/ 2147483647 h 1040"/>
                <a:gd name="T24" fmla="*/ 2147483647 w 305"/>
                <a:gd name="T25" fmla="*/ 2147483647 h 1040"/>
                <a:gd name="T26" fmla="*/ 2147483647 w 305"/>
                <a:gd name="T27" fmla="*/ 2147483647 h 1040"/>
                <a:gd name="T28" fmla="*/ 2147483647 w 305"/>
                <a:gd name="T29" fmla="*/ 2147483647 h 1040"/>
                <a:gd name="T30" fmla="*/ 2147483647 w 305"/>
                <a:gd name="T31" fmla="*/ 2147483647 h 1040"/>
                <a:gd name="T32" fmla="*/ 2147483647 w 305"/>
                <a:gd name="T33" fmla="*/ 2147483647 h 1040"/>
                <a:gd name="T34" fmla="*/ 2147483647 w 305"/>
                <a:gd name="T35" fmla="*/ 2147483647 h 1040"/>
                <a:gd name="T36" fmla="*/ 2147483647 w 305"/>
                <a:gd name="T37" fmla="*/ 2147483647 h 1040"/>
                <a:gd name="T38" fmla="*/ 2147483647 w 305"/>
                <a:gd name="T39" fmla="*/ 2147483647 h 1040"/>
                <a:gd name="T40" fmla="*/ 2147483647 w 305"/>
                <a:gd name="T41" fmla="*/ 2147483647 h 1040"/>
                <a:gd name="T42" fmla="*/ 2147483647 w 305"/>
                <a:gd name="T43" fmla="*/ 2147483647 h 1040"/>
                <a:gd name="T44" fmla="*/ 2147483647 w 305"/>
                <a:gd name="T45" fmla="*/ 2147483647 h 1040"/>
                <a:gd name="T46" fmla="*/ 2147483647 w 305"/>
                <a:gd name="T47" fmla="*/ 2147483647 h 1040"/>
                <a:gd name="T48" fmla="*/ 2147483647 w 305"/>
                <a:gd name="T49" fmla="*/ 2147483647 h 1040"/>
                <a:gd name="T50" fmla="*/ 2147483647 w 305"/>
                <a:gd name="T51" fmla="*/ 2147483647 h 1040"/>
                <a:gd name="T52" fmla="*/ 2147483647 w 305"/>
                <a:gd name="T53" fmla="*/ 2147483647 h 1040"/>
                <a:gd name="T54" fmla="*/ 2147483647 w 305"/>
                <a:gd name="T55" fmla="*/ 2147483647 h 1040"/>
                <a:gd name="T56" fmla="*/ 2147483647 w 305"/>
                <a:gd name="T57" fmla="*/ 2147483647 h 1040"/>
                <a:gd name="T58" fmla="*/ 2147483647 w 305"/>
                <a:gd name="T59" fmla="*/ 2147483647 h 1040"/>
                <a:gd name="T60" fmla="*/ 2147483647 w 305"/>
                <a:gd name="T61" fmla="*/ 2147483647 h 1040"/>
                <a:gd name="T62" fmla="*/ 2147483647 w 305"/>
                <a:gd name="T63" fmla="*/ 2147483647 h 1040"/>
                <a:gd name="T64" fmla="*/ 2147483647 w 305"/>
                <a:gd name="T65" fmla="*/ 2147483647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1040"/>
                <a:gd name="T101" fmla="*/ 305 w 305"/>
                <a:gd name="T102" fmla="*/ 1040 h 10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1040">
                  <a:moveTo>
                    <a:pt x="1" y="780"/>
                  </a:moveTo>
                  <a:cubicBezTo>
                    <a:pt x="0" y="778"/>
                    <a:pt x="0" y="775"/>
                    <a:pt x="2" y="772"/>
                  </a:cubicBezTo>
                  <a:cubicBezTo>
                    <a:pt x="3" y="770"/>
                    <a:pt x="6" y="768"/>
                    <a:pt x="8" y="768"/>
                  </a:cubicBezTo>
                  <a:lnTo>
                    <a:pt x="80" y="768"/>
                  </a:lnTo>
                  <a:lnTo>
                    <a:pt x="72" y="776"/>
                  </a:lnTo>
                  <a:lnTo>
                    <a:pt x="72" y="8"/>
                  </a:lnTo>
                  <a:cubicBezTo>
                    <a:pt x="72" y="4"/>
                    <a:pt x="76" y="0"/>
                    <a:pt x="80" y="0"/>
                  </a:cubicBezTo>
                  <a:lnTo>
                    <a:pt x="224" y="0"/>
                  </a:lnTo>
                  <a:cubicBezTo>
                    <a:pt x="229" y="0"/>
                    <a:pt x="232" y="4"/>
                    <a:pt x="232" y="8"/>
                  </a:cubicBezTo>
                  <a:lnTo>
                    <a:pt x="232" y="776"/>
                  </a:lnTo>
                  <a:lnTo>
                    <a:pt x="224" y="768"/>
                  </a:lnTo>
                  <a:lnTo>
                    <a:pt x="296" y="768"/>
                  </a:lnTo>
                  <a:cubicBezTo>
                    <a:pt x="299" y="768"/>
                    <a:pt x="302" y="770"/>
                    <a:pt x="303" y="772"/>
                  </a:cubicBezTo>
                  <a:cubicBezTo>
                    <a:pt x="305" y="775"/>
                    <a:pt x="305" y="778"/>
                    <a:pt x="303" y="780"/>
                  </a:cubicBezTo>
                  <a:lnTo>
                    <a:pt x="159" y="1036"/>
                  </a:lnTo>
                  <a:cubicBezTo>
                    <a:pt x="158" y="1039"/>
                    <a:pt x="155" y="1040"/>
                    <a:pt x="152" y="1040"/>
                  </a:cubicBezTo>
                  <a:cubicBezTo>
                    <a:pt x="150" y="1040"/>
                    <a:pt x="147" y="1039"/>
                    <a:pt x="145" y="1036"/>
                  </a:cubicBezTo>
                  <a:lnTo>
                    <a:pt x="1" y="780"/>
                  </a:lnTo>
                  <a:close/>
                  <a:moveTo>
                    <a:pt x="159" y="1029"/>
                  </a:moveTo>
                  <a:lnTo>
                    <a:pt x="145" y="1029"/>
                  </a:lnTo>
                  <a:lnTo>
                    <a:pt x="289" y="773"/>
                  </a:lnTo>
                  <a:lnTo>
                    <a:pt x="296" y="784"/>
                  </a:lnTo>
                  <a:lnTo>
                    <a:pt x="224" y="784"/>
                  </a:lnTo>
                  <a:cubicBezTo>
                    <a:pt x="220" y="784"/>
                    <a:pt x="216" y="781"/>
                    <a:pt x="216" y="776"/>
                  </a:cubicBezTo>
                  <a:lnTo>
                    <a:pt x="216" y="8"/>
                  </a:lnTo>
                  <a:lnTo>
                    <a:pt x="224" y="16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776"/>
                  </a:lnTo>
                  <a:cubicBezTo>
                    <a:pt x="88" y="781"/>
                    <a:pt x="85" y="784"/>
                    <a:pt x="80" y="784"/>
                  </a:cubicBezTo>
                  <a:lnTo>
                    <a:pt x="8" y="784"/>
                  </a:lnTo>
                  <a:lnTo>
                    <a:pt x="15" y="773"/>
                  </a:lnTo>
                  <a:lnTo>
                    <a:pt x="159" y="102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8521383" y="2415858"/>
              <a:ext cx="184150" cy="750887"/>
            </a:xfrm>
            <a:custGeom>
              <a:avLst/>
              <a:gdLst>
                <a:gd name="T0" fmla="*/ 0 w 172"/>
                <a:gd name="T1" fmla="*/ 2147483647 h 604"/>
                <a:gd name="T2" fmla="*/ 2147483647 w 172"/>
                <a:gd name="T3" fmla="*/ 2147483647 h 604"/>
                <a:gd name="T4" fmla="*/ 2147483647 w 172"/>
                <a:gd name="T5" fmla="*/ 0 h 604"/>
                <a:gd name="T6" fmla="*/ 2147483647 w 172"/>
                <a:gd name="T7" fmla="*/ 0 h 604"/>
                <a:gd name="T8" fmla="*/ 2147483647 w 172"/>
                <a:gd name="T9" fmla="*/ 2147483647 h 604"/>
                <a:gd name="T10" fmla="*/ 2147483647 w 172"/>
                <a:gd name="T11" fmla="*/ 2147483647 h 604"/>
                <a:gd name="T12" fmla="*/ 2147483647 w 172"/>
                <a:gd name="T13" fmla="*/ 2147483647 h 604"/>
                <a:gd name="T14" fmla="*/ 0 w 17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604"/>
                <a:gd name="T26" fmla="*/ 172 w 17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604">
                  <a:moveTo>
                    <a:pt x="0" y="453"/>
                  </a:moveTo>
                  <a:lnTo>
                    <a:pt x="43" y="453"/>
                  </a:lnTo>
                  <a:lnTo>
                    <a:pt x="43" y="0"/>
                  </a:lnTo>
                  <a:lnTo>
                    <a:pt x="129" y="0"/>
                  </a:lnTo>
                  <a:lnTo>
                    <a:pt x="129" y="453"/>
                  </a:lnTo>
                  <a:lnTo>
                    <a:pt x="172" y="453"/>
                  </a:lnTo>
                  <a:lnTo>
                    <a:pt x="86" y="604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8521383" y="2415858"/>
              <a:ext cx="195262" cy="763587"/>
            </a:xfrm>
            <a:custGeom>
              <a:avLst/>
              <a:gdLst>
                <a:gd name="T0" fmla="*/ 2147483647 w 305"/>
                <a:gd name="T1" fmla="*/ 2147483647 h 1024"/>
                <a:gd name="T2" fmla="*/ 2147483647 w 305"/>
                <a:gd name="T3" fmla="*/ 2147483647 h 1024"/>
                <a:gd name="T4" fmla="*/ 2147483647 w 305"/>
                <a:gd name="T5" fmla="*/ 2147483647 h 1024"/>
                <a:gd name="T6" fmla="*/ 2147483647 w 305"/>
                <a:gd name="T7" fmla="*/ 2147483647 h 1024"/>
                <a:gd name="T8" fmla="*/ 2147483647 w 305"/>
                <a:gd name="T9" fmla="*/ 2147483647 h 1024"/>
                <a:gd name="T10" fmla="*/ 2147483647 w 305"/>
                <a:gd name="T11" fmla="*/ 2147483647 h 1024"/>
                <a:gd name="T12" fmla="*/ 2147483647 w 305"/>
                <a:gd name="T13" fmla="*/ 0 h 1024"/>
                <a:gd name="T14" fmla="*/ 2147483647 w 305"/>
                <a:gd name="T15" fmla="*/ 0 h 1024"/>
                <a:gd name="T16" fmla="*/ 2147483647 w 305"/>
                <a:gd name="T17" fmla="*/ 2147483647 h 1024"/>
                <a:gd name="T18" fmla="*/ 2147483647 w 305"/>
                <a:gd name="T19" fmla="*/ 2147483647 h 1024"/>
                <a:gd name="T20" fmla="*/ 2147483647 w 305"/>
                <a:gd name="T21" fmla="*/ 2147483647 h 1024"/>
                <a:gd name="T22" fmla="*/ 2147483647 w 305"/>
                <a:gd name="T23" fmla="*/ 2147483647 h 1024"/>
                <a:gd name="T24" fmla="*/ 2147483647 w 305"/>
                <a:gd name="T25" fmla="*/ 2147483647 h 1024"/>
                <a:gd name="T26" fmla="*/ 2147483647 w 305"/>
                <a:gd name="T27" fmla="*/ 2147483647 h 1024"/>
                <a:gd name="T28" fmla="*/ 2147483647 w 305"/>
                <a:gd name="T29" fmla="*/ 2147483647 h 1024"/>
                <a:gd name="T30" fmla="*/ 2147483647 w 305"/>
                <a:gd name="T31" fmla="*/ 2147483647 h 1024"/>
                <a:gd name="T32" fmla="*/ 2147483647 w 305"/>
                <a:gd name="T33" fmla="*/ 2147483647 h 1024"/>
                <a:gd name="T34" fmla="*/ 2147483647 w 305"/>
                <a:gd name="T35" fmla="*/ 2147483647 h 1024"/>
                <a:gd name="T36" fmla="*/ 2147483647 w 305"/>
                <a:gd name="T37" fmla="*/ 2147483647 h 1024"/>
                <a:gd name="T38" fmla="*/ 2147483647 w 305"/>
                <a:gd name="T39" fmla="*/ 2147483647 h 1024"/>
                <a:gd name="T40" fmla="*/ 2147483647 w 305"/>
                <a:gd name="T41" fmla="*/ 2147483647 h 1024"/>
                <a:gd name="T42" fmla="*/ 2147483647 w 305"/>
                <a:gd name="T43" fmla="*/ 2147483647 h 1024"/>
                <a:gd name="T44" fmla="*/ 2147483647 w 305"/>
                <a:gd name="T45" fmla="*/ 2147483647 h 1024"/>
                <a:gd name="T46" fmla="*/ 2147483647 w 305"/>
                <a:gd name="T47" fmla="*/ 2147483647 h 1024"/>
                <a:gd name="T48" fmla="*/ 2147483647 w 305"/>
                <a:gd name="T49" fmla="*/ 2147483647 h 1024"/>
                <a:gd name="T50" fmla="*/ 2147483647 w 305"/>
                <a:gd name="T51" fmla="*/ 2147483647 h 1024"/>
                <a:gd name="T52" fmla="*/ 2147483647 w 305"/>
                <a:gd name="T53" fmla="*/ 2147483647 h 1024"/>
                <a:gd name="T54" fmla="*/ 2147483647 w 305"/>
                <a:gd name="T55" fmla="*/ 2147483647 h 1024"/>
                <a:gd name="T56" fmla="*/ 2147483647 w 305"/>
                <a:gd name="T57" fmla="*/ 2147483647 h 1024"/>
                <a:gd name="T58" fmla="*/ 2147483647 w 305"/>
                <a:gd name="T59" fmla="*/ 2147483647 h 1024"/>
                <a:gd name="T60" fmla="*/ 2147483647 w 305"/>
                <a:gd name="T61" fmla="*/ 2147483647 h 1024"/>
                <a:gd name="T62" fmla="*/ 2147483647 w 305"/>
                <a:gd name="T63" fmla="*/ 2147483647 h 1024"/>
                <a:gd name="T64" fmla="*/ 2147483647 w 305"/>
                <a:gd name="T65" fmla="*/ 2147483647 h 10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1024"/>
                <a:gd name="T101" fmla="*/ 305 w 305"/>
                <a:gd name="T102" fmla="*/ 1024 h 10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1024">
                  <a:moveTo>
                    <a:pt x="2" y="768"/>
                  </a:moveTo>
                  <a:cubicBezTo>
                    <a:pt x="0" y="766"/>
                    <a:pt x="0" y="763"/>
                    <a:pt x="2" y="760"/>
                  </a:cubicBezTo>
                  <a:cubicBezTo>
                    <a:pt x="3" y="758"/>
                    <a:pt x="6" y="756"/>
                    <a:pt x="8" y="756"/>
                  </a:cubicBezTo>
                  <a:lnTo>
                    <a:pt x="80" y="756"/>
                  </a:lnTo>
                  <a:lnTo>
                    <a:pt x="72" y="764"/>
                  </a:lnTo>
                  <a:lnTo>
                    <a:pt x="72" y="8"/>
                  </a:lnTo>
                  <a:cubicBezTo>
                    <a:pt x="72" y="4"/>
                    <a:pt x="76" y="0"/>
                    <a:pt x="80" y="0"/>
                  </a:cubicBezTo>
                  <a:lnTo>
                    <a:pt x="224" y="0"/>
                  </a:lnTo>
                  <a:cubicBezTo>
                    <a:pt x="229" y="0"/>
                    <a:pt x="232" y="4"/>
                    <a:pt x="232" y="8"/>
                  </a:cubicBezTo>
                  <a:lnTo>
                    <a:pt x="232" y="764"/>
                  </a:lnTo>
                  <a:lnTo>
                    <a:pt x="224" y="756"/>
                  </a:lnTo>
                  <a:lnTo>
                    <a:pt x="296" y="756"/>
                  </a:lnTo>
                  <a:cubicBezTo>
                    <a:pt x="299" y="756"/>
                    <a:pt x="302" y="758"/>
                    <a:pt x="303" y="760"/>
                  </a:cubicBezTo>
                  <a:cubicBezTo>
                    <a:pt x="305" y="763"/>
                    <a:pt x="305" y="766"/>
                    <a:pt x="303" y="768"/>
                  </a:cubicBezTo>
                  <a:lnTo>
                    <a:pt x="159" y="1020"/>
                  </a:lnTo>
                  <a:cubicBezTo>
                    <a:pt x="158" y="1023"/>
                    <a:pt x="155" y="1024"/>
                    <a:pt x="152" y="1024"/>
                  </a:cubicBezTo>
                  <a:cubicBezTo>
                    <a:pt x="150" y="1024"/>
                    <a:pt x="147" y="1023"/>
                    <a:pt x="146" y="1020"/>
                  </a:cubicBezTo>
                  <a:lnTo>
                    <a:pt x="2" y="768"/>
                  </a:lnTo>
                  <a:close/>
                  <a:moveTo>
                    <a:pt x="159" y="1012"/>
                  </a:moveTo>
                  <a:lnTo>
                    <a:pt x="146" y="1012"/>
                  </a:lnTo>
                  <a:lnTo>
                    <a:pt x="290" y="760"/>
                  </a:lnTo>
                  <a:lnTo>
                    <a:pt x="296" y="772"/>
                  </a:lnTo>
                  <a:lnTo>
                    <a:pt x="224" y="772"/>
                  </a:lnTo>
                  <a:cubicBezTo>
                    <a:pt x="220" y="772"/>
                    <a:pt x="216" y="769"/>
                    <a:pt x="216" y="764"/>
                  </a:cubicBezTo>
                  <a:lnTo>
                    <a:pt x="216" y="8"/>
                  </a:lnTo>
                  <a:lnTo>
                    <a:pt x="224" y="16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764"/>
                  </a:lnTo>
                  <a:cubicBezTo>
                    <a:pt x="88" y="769"/>
                    <a:pt x="85" y="772"/>
                    <a:pt x="80" y="772"/>
                  </a:cubicBezTo>
                  <a:lnTo>
                    <a:pt x="8" y="772"/>
                  </a:lnTo>
                  <a:lnTo>
                    <a:pt x="15" y="760"/>
                  </a:lnTo>
                  <a:lnTo>
                    <a:pt x="159" y="101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7958" y="2528570"/>
              <a:ext cx="1270000" cy="96838"/>
            </a:xfrm>
            <a:custGeom>
              <a:avLst/>
              <a:gdLst>
                <a:gd name="T0" fmla="*/ 2147483647 w 1183"/>
                <a:gd name="T1" fmla="*/ 2147483647 h 78"/>
                <a:gd name="T2" fmla="*/ 2147483647 w 1183"/>
                <a:gd name="T3" fmla="*/ 2147483647 h 78"/>
                <a:gd name="T4" fmla="*/ 2147483647 w 1183"/>
                <a:gd name="T5" fmla="*/ 2147483647 h 78"/>
                <a:gd name="T6" fmla="*/ 2147483647 w 1183"/>
                <a:gd name="T7" fmla="*/ 2147483647 h 78"/>
                <a:gd name="T8" fmla="*/ 2147483647 w 1183"/>
                <a:gd name="T9" fmla="*/ 2147483647 h 78"/>
                <a:gd name="T10" fmla="*/ 2147483647 w 1183"/>
                <a:gd name="T11" fmla="*/ 2147483647 h 78"/>
                <a:gd name="T12" fmla="*/ 0 w 1183"/>
                <a:gd name="T13" fmla="*/ 2147483647 h 78"/>
                <a:gd name="T14" fmla="*/ 2147483647 w 1183"/>
                <a:gd name="T15" fmla="*/ 0 h 78"/>
                <a:gd name="T16" fmla="*/ 2147483647 w 1183"/>
                <a:gd name="T17" fmla="*/ 2147483647 h 78"/>
                <a:gd name="T18" fmla="*/ 2147483647 w 1183"/>
                <a:gd name="T19" fmla="*/ 0 h 78"/>
                <a:gd name="T20" fmla="*/ 2147483647 w 1183"/>
                <a:gd name="T21" fmla="*/ 2147483647 h 78"/>
                <a:gd name="T22" fmla="*/ 2147483647 w 1183"/>
                <a:gd name="T23" fmla="*/ 2147483647 h 78"/>
                <a:gd name="T24" fmla="*/ 2147483647 w 1183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3"/>
                <a:gd name="T40" fmla="*/ 0 h 78"/>
                <a:gd name="T41" fmla="*/ 1183 w 1183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3" h="78">
                  <a:moveTo>
                    <a:pt x="64" y="34"/>
                  </a:moveTo>
                  <a:lnTo>
                    <a:pt x="1120" y="34"/>
                  </a:lnTo>
                  <a:lnTo>
                    <a:pt x="1120" y="43"/>
                  </a:lnTo>
                  <a:lnTo>
                    <a:pt x="64" y="43"/>
                  </a:lnTo>
                  <a:lnTo>
                    <a:pt x="64" y="34"/>
                  </a:lnTo>
                  <a:close/>
                  <a:moveTo>
                    <a:pt x="77" y="78"/>
                  </a:moveTo>
                  <a:lnTo>
                    <a:pt x="0" y="39"/>
                  </a:lnTo>
                  <a:lnTo>
                    <a:pt x="77" y="0"/>
                  </a:lnTo>
                  <a:lnTo>
                    <a:pt x="77" y="78"/>
                  </a:lnTo>
                  <a:close/>
                  <a:moveTo>
                    <a:pt x="1106" y="0"/>
                  </a:moveTo>
                  <a:lnTo>
                    <a:pt x="1183" y="39"/>
                  </a:lnTo>
                  <a:lnTo>
                    <a:pt x="1106" y="78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5619433" y="2303145"/>
              <a:ext cx="69691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weeks</a:t>
              </a:r>
              <a:endParaRPr lang="en-US" sz="1400" b="1" dirty="0">
                <a:latin typeface="Arial" pitchFamily="34" charset="0"/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6713220" y="2528570"/>
              <a:ext cx="1824038" cy="96838"/>
            </a:xfrm>
            <a:custGeom>
              <a:avLst/>
              <a:gdLst>
                <a:gd name="T0" fmla="*/ 2147483647 w 1698"/>
                <a:gd name="T1" fmla="*/ 2147483647 h 78"/>
                <a:gd name="T2" fmla="*/ 2147483647 w 1698"/>
                <a:gd name="T3" fmla="*/ 2147483647 h 78"/>
                <a:gd name="T4" fmla="*/ 2147483647 w 1698"/>
                <a:gd name="T5" fmla="*/ 2147483647 h 78"/>
                <a:gd name="T6" fmla="*/ 2147483647 w 1698"/>
                <a:gd name="T7" fmla="*/ 2147483647 h 78"/>
                <a:gd name="T8" fmla="*/ 2147483647 w 1698"/>
                <a:gd name="T9" fmla="*/ 2147483647 h 78"/>
                <a:gd name="T10" fmla="*/ 2147483647 w 1698"/>
                <a:gd name="T11" fmla="*/ 2147483647 h 78"/>
                <a:gd name="T12" fmla="*/ 0 w 1698"/>
                <a:gd name="T13" fmla="*/ 2147483647 h 78"/>
                <a:gd name="T14" fmla="*/ 2147483647 w 1698"/>
                <a:gd name="T15" fmla="*/ 0 h 78"/>
                <a:gd name="T16" fmla="*/ 2147483647 w 1698"/>
                <a:gd name="T17" fmla="*/ 2147483647 h 78"/>
                <a:gd name="T18" fmla="*/ 2147483647 w 1698"/>
                <a:gd name="T19" fmla="*/ 0 h 78"/>
                <a:gd name="T20" fmla="*/ 2147483647 w 1698"/>
                <a:gd name="T21" fmla="*/ 2147483647 h 78"/>
                <a:gd name="T22" fmla="*/ 2147483647 w 1698"/>
                <a:gd name="T23" fmla="*/ 2147483647 h 78"/>
                <a:gd name="T24" fmla="*/ 2147483647 w 1698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8"/>
                <a:gd name="T40" fmla="*/ 0 h 78"/>
                <a:gd name="T41" fmla="*/ 1698 w 1698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8" h="78">
                  <a:moveTo>
                    <a:pt x="64" y="34"/>
                  </a:moveTo>
                  <a:lnTo>
                    <a:pt x="1635" y="34"/>
                  </a:lnTo>
                  <a:lnTo>
                    <a:pt x="1635" y="43"/>
                  </a:lnTo>
                  <a:lnTo>
                    <a:pt x="64" y="43"/>
                  </a:lnTo>
                  <a:lnTo>
                    <a:pt x="64" y="34"/>
                  </a:lnTo>
                  <a:close/>
                  <a:moveTo>
                    <a:pt x="77" y="78"/>
                  </a:moveTo>
                  <a:lnTo>
                    <a:pt x="0" y="39"/>
                  </a:lnTo>
                  <a:lnTo>
                    <a:pt x="77" y="0"/>
                  </a:lnTo>
                  <a:lnTo>
                    <a:pt x="77" y="78"/>
                  </a:lnTo>
                  <a:close/>
                  <a:moveTo>
                    <a:pt x="1621" y="0"/>
                  </a:moveTo>
                  <a:lnTo>
                    <a:pt x="1698" y="39"/>
                  </a:lnTo>
                  <a:lnTo>
                    <a:pt x="1621" y="78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154545" y="2312670"/>
              <a:ext cx="8620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Aft>
                  <a:spcPts val="100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12 weeks </a:t>
              </a:r>
              <a:endParaRPr lang="en-US" sz="1400" b="1"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6070" y="3376295"/>
              <a:ext cx="2952750" cy="2571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62369" y="3638681"/>
              <a:ext cx="28276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CA" sz="1400" b="1" i="1" kern="0" dirty="0">
                  <a:latin typeface="+mj-lt"/>
                  <a:ea typeface="+mj-ea"/>
                  <a:cs typeface="+mj-cs"/>
                </a:rPr>
                <a:t>If VL&lt; 10 000/ml and CD4&gt; 350</a:t>
              </a:r>
            </a:p>
          </p:txBody>
        </p:sp>
      </p:grp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Viral Load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676400"/>
          <a:ext cx="8610600" cy="326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57200" y="51054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/>
            <a:r>
              <a:rPr lang="en-US" sz="2000" kern="0" dirty="0" smtClean="0">
                <a:latin typeface="Tahoma" pitchFamily="34" charset="0"/>
                <a:ea typeface="+mj-ea"/>
                <a:cs typeface="Tahoma" pitchFamily="34" charset="0"/>
              </a:rPr>
              <a:t>Mean reduction in viral load for responders (n=14 of 22) = -1.30 log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276600"/>
            <a:ext cx="8991600" cy="2462212"/>
          </a:xfrm>
        </p:spPr>
        <p:txBody>
          <a:bodyPr lIns="91440" tIns="45720" rIns="91440" bIns="45720"/>
          <a:lstStyle/>
          <a:p>
            <a:pPr eaLnBrk="1" hangingPunct="1">
              <a:spcAft>
                <a:spcPct val="50000"/>
              </a:spcAft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000" dirty="0" smtClean="0"/>
              <a:t>Centralized GMP manufacturing servicing 25 clinical sites in North America</a:t>
            </a:r>
          </a:p>
          <a:p>
            <a:pPr eaLnBrk="1" hangingPunct="1"/>
            <a:r>
              <a:rPr lang="en-US" sz="2000" dirty="0" smtClean="0"/>
              <a:t>20,000 sq. ft. GMP facility with separate suites for RCC and HIV     </a:t>
            </a:r>
          </a:p>
          <a:p>
            <a:pPr eaLnBrk="1" hangingPunct="1"/>
            <a:r>
              <a:rPr lang="en-US" sz="2000" dirty="0" smtClean="0"/>
              <a:t>Over 100 subjects dosed and 650 drug doses delivered to date</a:t>
            </a:r>
          </a:p>
          <a:p>
            <a:pPr eaLnBrk="1" hangingPunct="1"/>
            <a:r>
              <a:rPr lang="en-US" sz="2000" dirty="0" smtClean="0"/>
              <a:t>Automated instruments for cellular and RNA processing 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en-US" sz="2000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11288" y="5722938"/>
            <a:ext cx="5913437" cy="479425"/>
          </a:xfrm>
          <a:prstGeom prst="rect">
            <a:avLst/>
          </a:prstGeom>
          <a:noFill/>
          <a:ln w="19050" algn="ctr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900"/>
              </a:lnSpc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  <a:latin typeface="Formata LightCondensed" charset="0"/>
              </a:rPr>
              <a:t>Current manual process shown to be robust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612900" y="1270000"/>
          <a:ext cx="5232400" cy="2343150"/>
        </p:xfrm>
        <a:graphic>
          <a:graphicData uri="http://schemas.openxmlformats.org/presentationml/2006/ole">
            <p:oleObj spid="_x0000_s32770" r:id="rId4" imgW="5933333" imgH="3628571" progId="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117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6" rIns="91291" bIns="45646" anchor="ctr"/>
          <a:lstStyle/>
          <a:p>
            <a:pPr>
              <a:defRPr/>
            </a:pPr>
            <a:r>
              <a:rPr lang="en-US" sz="3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Overview of Production Capabilities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15017337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354" tIns="45678" rIns="91354" bIns="45678"/>
          <a:lstStyle/>
          <a:p>
            <a:pPr eaLnBrk="1" hangingPunct="1"/>
            <a:r>
              <a:rPr lang="en-US" smtClean="0"/>
              <a:t>Manufacturing Challenges</a:t>
            </a:r>
          </a:p>
        </p:txBody>
      </p:sp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3906238-283D-47C0-A0E1-96D76E47DAE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1354" tIns="45678" rIns="91354" bIns="45678"/>
          <a:lstStyle/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Starting Materials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Processing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Logistics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Commercialization</a:t>
            </a:r>
          </a:p>
        </p:txBody>
      </p:sp>
      <p:sp>
        <p:nvSpPr>
          <p:cNvPr id="5" name="Slide Number Placeholder 36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F9FE-B36B-458B-BD62-D3A2A53034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354" tIns="45678" rIns="91354" bIns="45678"/>
          <a:lstStyle/>
          <a:p>
            <a:pPr eaLnBrk="1" hangingPunct="1"/>
            <a:r>
              <a:rPr lang="en-US" smtClean="0"/>
              <a:t>Starting Materials</a:t>
            </a:r>
          </a:p>
        </p:txBody>
      </p:sp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F8CE6C9A-D6F0-474A-BFCC-75A1B25FA2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1354" tIns="45678" rIns="91354" bIns="45678"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Biological variability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000" dirty="0" smtClean="0"/>
              <a:t>Tumor – preservative solution, necrotic tissue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000" dirty="0" smtClean="0"/>
              <a:t>HIV plasma samples – viral RNA copies/</a:t>
            </a:r>
            <a:r>
              <a:rPr lang="en-US" sz="2000" dirty="0" err="1" smtClean="0"/>
              <a:t>mL</a:t>
            </a:r>
            <a:r>
              <a:rPr lang="en-US" sz="2000" dirty="0" smtClean="0"/>
              <a:t>, </a:t>
            </a:r>
            <a:r>
              <a:rPr lang="en-US" sz="2000" dirty="0" err="1" smtClean="0"/>
              <a:t>quasispecies</a:t>
            </a:r>
            <a:r>
              <a:rPr lang="en-US" sz="2000" dirty="0" smtClean="0"/>
              <a:t> capture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sz="2000" dirty="0" err="1" smtClean="0"/>
              <a:t>Leukapheresis</a:t>
            </a:r>
            <a:r>
              <a:rPr lang="en-US" sz="2000" dirty="0" smtClean="0"/>
              <a:t> – sufficient </a:t>
            </a:r>
            <a:r>
              <a:rPr lang="en-US" sz="2000" dirty="0" err="1" smtClean="0"/>
              <a:t>monocytes</a:t>
            </a:r>
            <a:endParaRPr lang="en-US" sz="2000" dirty="0" smtClean="0"/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000" dirty="0" smtClean="0"/>
              <a:t>Time and temperature sensitivity</a:t>
            </a:r>
            <a:endParaRPr lang="en-US" dirty="0" smtClean="0"/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000" dirty="0" smtClean="0"/>
              <a:t>Process scheduling</a:t>
            </a:r>
          </a:p>
        </p:txBody>
      </p:sp>
      <p:sp>
        <p:nvSpPr>
          <p:cNvPr id="5" name="Slide Number Placeholder 36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F9FE-B36B-458B-BD62-D3A2A53034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354" tIns="45678" rIns="91354" bIns="45678"/>
          <a:lstStyle/>
          <a:p>
            <a:pPr eaLnBrk="1" hangingPunct="1"/>
            <a:r>
              <a:rPr lang="en-US" dirty="0" smtClean="0"/>
              <a:t>Processing</a:t>
            </a:r>
          </a:p>
        </p:txBody>
      </p:sp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7EBF213B-3D76-43C5-BA4C-7F333FAA24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1354" tIns="45678" rIns="91354" bIns="45678"/>
          <a:lstStyle/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Laboratory methods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Research grade reagents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Manual processing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Open manipulations in biological safety cabinets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Requires highly skilled production associates, significant training</a:t>
            </a:r>
          </a:p>
        </p:txBody>
      </p:sp>
      <p:sp>
        <p:nvSpPr>
          <p:cNvPr id="5" name="Slide Number Placeholder 36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F9FE-B36B-458B-BD62-D3A2A53034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354" tIns="45678" rIns="91354" bIns="45678"/>
          <a:lstStyle/>
          <a:p>
            <a:pPr eaLnBrk="1" hangingPunct="1"/>
            <a:r>
              <a:rPr lang="en-US" smtClean="0"/>
              <a:t>Logistics</a:t>
            </a:r>
          </a:p>
        </p:txBody>
      </p:sp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28BBF87C-A699-4185-8472-1563DCFA94D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1354" tIns="45678" rIns="91354" bIns="45678"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Materials traceability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Starting material shipments:  Timing, temperature</a:t>
            </a:r>
            <a:endParaRPr lang="en-US" dirty="0" smtClean="0"/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Batch record review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Cryogenic storage of final drug product = shipment of individual doses in liquid nitrogen </a:t>
            </a:r>
            <a:r>
              <a:rPr lang="en-US" sz="2400" dirty="0" err="1" smtClean="0"/>
              <a:t>dewars</a:t>
            </a:r>
            <a:endParaRPr lang="en-US" sz="2400" dirty="0" smtClean="0"/>
          </a:p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endParaRPr lang="en-US" sz="2400" dirty="0" smtClean="0"/>
          </a:p>
        </p:txBody>
      </p:sp>
      <p:sp>
        <p:nvSpPr>
          <p:cNvPr id="5" name="Slide Number Placeholder 36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F9FE-B36B-458B-BD62-D3A2A53034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74625" y="0"/>
            <a:ext cx="8039100" cy="6027738"/>
            <a:chOff x="110" y="0"/>
            <a:chExt cx="5064" cy="3797"/>
          </a:xfrm>
        </p:grpSpPr>
        <p:pic>
          <p:nvPicPr>
            <p:cNvPr id="6147" name="Picture 9" descr="naoutl"/>
            <p:cNvPicPr>
              <a:picLocks noChangeAspect="1" noChangeArrowheads="1"/>
            </p:cNvPicPr>
            <p:nvPr/>
          </p:nvPicPr>
          <p:blipFill>
            <a:blip r:embed="rId2" cstate="print"/>
            <a:srcRect b="20583"/>
            <a:stretch>
              <a:fillRect/>
            </a:stretch>
          </p:blipFill>
          <p:spPr bwMode="auto">
            <a:xfrm>
              <a:off x="608" y="482"/>
              <a:ext cx="4566" cy="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55658" name="AutoShape 10"/>
            <p:cNvSpPr>
              <a:spLocks noChangeAspect="1" noChangeArrowheads="1"/>
            </p:cNvSpPr>
            <p:nvPr/>
          </p:nvSpPr>
          <p:spPr bwMode="auto">
            <a:xfrm>
              <a:off x="1905" y="2784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59" name="AutoShape 11"/>
            <p:cNvSpPr>
              <a:spLocks noChangeAspect="1" noChangeArrowheads="1"/>
            </p:cNvSpPr>
            <p:nvPr/>
          </p:nvSpPr>
          <p:spPr bwMode="auto">
            <a:xfrm>
              <a:off x="3786" y="215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50" name="AutoShape 12"/>
            <p:cNvSpPr>
              <a:spLocks noChangeAspect="1" noChangeArrowheads="1"/>
            </p:cNvSpPr>
            <p:nvPr/>
          </p:nvSpPr>
          <p:spPr bwMode="auto">
            <a:xfrm>
              <a:off x="3840" y="2123"/>
              <a:ext cx="121" cy="115"/>
            </a:xfrm>
            <a:custGeom>
              <a:avLst/>
              <a:gdLst>
                <a:gd name="T0" fmla="*/ 0 w 192087"/>
                <a:gd name="T1" fmla="*/ 0 h 182562"/>
                <a:gd name="T2" fmla="*/ 0 w 192087"/>
                <a:gd name="T3" fmla="*/ 0 h 182562"/>
                <a:gd name="T4" fmla="*/ 0 w 192087"/>
                <a:gd name="T5" fmla="*/ 0 h 182562"/>
                <a:gd name="T6" fmla="*/ 0 w 192087"/>
                <a:gd name="T7" fmla="*/ 0 h 182562"/>
                <a:gd name="T8" fmla="*/ 0 w 192087"/>
                <a:gd name="T9" fmla="*/ 0 h 18256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7 w 192087"/>
                <a:gd name="T16" fmla="*/ 69850 h 182562"/>
                <a:gd name="T17" fmla="*/ 133350 w 192087"/>
                <a:gd name="T18" fmla="*/ 139700 h 182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7" h="182562">
                  <a:moveTo>
                    <a:pt x="0" y="69732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6" y="69733"/>
                  </a:lnTo>
                  <a:lnTo>
                    <a:pt x="192087" y="69732"/>
                  </a:lnTo>
                  <a:lnTo>
                    <a:pt x="132728" y="112829"/>
                  </a:lnTo>
                  <a:lnTo>
                    <a:pt x="155402" y="182561"/>
                  </a:lnTo>
                  <a:lnTo>
                    <a:pt x="96044" y="139464"/>
                  </a:lnTo>
                  <a:lnTo>
                    <a:pt x="36685" y="182561"/>
                  </a:lnTo>
                  <a:lnTo>
                    <a:pt x="59359" y="11282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662" name="AutoShape 14"/>
            <p:cNvSpPr>
              <a:spLocks noChangeAspect="1" noChangeArrowheads="1"/>
            </p:cNvSpPr>
            <p:nvPr/>
          </p:nvSpPr>
          <p:spPr bwMode="auto">
            <a:xfrm>
              <a:off x="3470" y="2521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64" name="AutoShape 16"/>
            <p:cNvSpPr>
              <a:spLocks noChangeAspect="1" noChangeArrowheads="1"/>
            </p:cNvSpPr>
            <p:nvPr/>
          </p:nvSpPr>
          <p:spPr bwMode="auto">
            <a:xfrm>
              <a:off x="2899" y="243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65" name="AutoShape 17"/>
            <p:cNvSpPr>
              <a:spLocks noChangeAspect="1" noChangeArrowheads="1"/>
            </p:cNvSpPr>
            <p:nvPr/>
          </p:nvSpPr>
          <p:spPr bwMode="auto">
            <a:xfrm>
              <a:off x="2061" y="262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66" name="AutoShape 18"/>
            <p:cNvSpPr>
              <a:spLocks noChangeAspect="1" noChangeArrowheads="1"/>
            </p:cNvSpPr>
            <p:nvPr/>
          </p:nvSpPr>
          <p:spPr bwMode="auto">
            <a:xfrm>
              <a:off x="3609" y="2514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67" name="AutoShape 19"/>
            <p:cNvSpPr>
              <a:spLocks noChangeAspect="1" noChangeArrowheads="1"/>
            </p:cNvSpPr>
            <p:nvPr/>
          </p:nvSpPr>
          <p:spPr bwMode="auto">
            <a:xfrm>
              <a:off x="2561" y="2545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68" name="AutoShape 20"/>
            <p:cNvSpPr>
              <a:spLocks noChangeAspect="1" noChangeArrowheads="1"/>
            </p:cNvSpPr>
            <p:nvPr/>
          </p:nvSpPr>
          <p:spPr bwMode="auto">
            <a:xfrm>
              <a:off x="2916" y="2595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57" name="AutoShape 21"/>
            <p:cNvSpPr>
              <a:spLocks noChangeAspect="1" noChangeArrowheads="1"/>
            </p:cNvSpPr>
            <p:nvPr/>
          </p:nvSpPr>
          <p:spPr bwMode="auto">
            <a:xfrm>
              <a:off x="1975" y="1959"/>
              <a:ext cx="121" cy="115"/>
            </a:xfrm>
            <a:custGeom>
              <a:avLst/>
              <a:gdLst>
                <a:gd name="T0" fmla="*/ 0 w 192087"/>
                <a:gd name="T1" fmla="*/ 0 h 182562"/>
                <a:gd name="T2" fmla="*/ 0 w 192087"/>
                <a:gd name="T3" fmla="*/ 0 h 182562"/>
                <a:gd name="T4" fmla="*/ 0 w 192087"/>
                <a:gd name="T5" fmla="*/ 0 h 182562"/>
                <a:gd name="T6" fmla="*/ 0 w 192087"/>
                <a:gd name="T7" fmla="*/ 0 h 182562"/>
                <a:gd name="T8" fmla="*/ 0 w 192087"/>
                <a:gd name="T9" fmla="*/ 0 h 18256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7 w 192087"/>
                <a:gd name="T16" fmla="*/ 69850 h 182562"/>
                <a:gd name="T17" fmla="*/ 133350 w 192087"/>
                <a:gd name="T18" fmla="*/ 139700 h 182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7" h="182562">
                  <a:moveTo>
                    <a:pt x="0" y="69732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6" y="69733"/>
                  </a:lnTo>
                  <a:lnTo>
                    <a:pt x="192087" y="69732"/>
                  </a:lnTo>
                  <a:lnTo>
                    <a:pt x="132728" y="112829"/>
                  </a:lnTo>
                  <a:lnTo>
                    <a:pt x="155402" y="182561"/>
                  </a:lnTo>
                  <a:lnTo>
                    <a:pt x="96044" y="139464"/>
                  </a:lnTo>
                  <a:lnTo>
                    <a:pt x="36685" y="182561"/>
                  </a:lnTo>
                  <a:lnTo>
                    <a:pt x="59359" y="11282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670" name="AutoShape 22"/>
            <p:cNvSpPr>
              <a:spLocks noChangeAspect="1" noChangeArrowheads="1"/>
            </p:cNvSpPr>
            <p:nvPr/>
          </p:nvSpPr>
          <p:spPr bwMode="auto">
            <a:xfrm>
              <a:off x="3564" y="2981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59" name="AutoShape 23"/>
            <p:cNvSpPr>
              <a:spLocks noChangeAspect="1" noChangeArrowheads="1"/>
            </p:cNvSpPr>
            <p:nvPr/>
          </p:nvSpPr>
          <p:spPr bwMode="auto">
            <a:xfrm>
              <a:off x="2355" y="1852"/>
              <a:ext cx="121" cy="115"/>
            </a:xfrm>
            <a:custGeom>
              <a:avLst/>
              <a:gdLst>
                <a:gd name="T0" fmla="*/ 0 w 192087"/>
                <a:gd name="T1" fmla="*/ 0 h 182563"/>
                <a:gd name="T2" fmla="*/ 0 w 192087"/>
                <a:gd name="T3" fmla="*/ 0 h 182563"/>
                <a:gd name="T4" fmla="*/ 0 w 192087"/>
                <a:gd name="T5" fmla="*/ 0 h 182563"/>
                <a:gd name="T6" fmla="*/ 0 w 192087"/>
                <a:gd name="T7" fmla="*/ 0 h 182563"/>
                <a:gd name="T8" fmla="*/ 0 w 192087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7 w 192087"/>
                <a:gd name="T16" fmla="*/ 69850 h 182563"/>
                <a:gd name="T17" fmla="*/ 133350 w 192087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7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6" y="69733"/>
                  </a:lnTo>
                  <a:lnTo>
                    <a:pt x="192087" y="69733"/>
                  </a:lnTo>
                  <a:lnTo>
                    <a:pt x="132728" y="112830"/>
                  </a:lnTo>
                  <a:lnTo>
                    <a:pt x="155402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672" name="AutoShape 24"/>
            <p:cNvSpPr>
              <a:spLocks noChangeAspect="1" noChangeArrowheads="1"/>
            </p:cNvSpPr>
            <p:nvPr/>
          </p:nvSpPr>
          <p:spPr bwMode="auto">
            <a:xfrm>
              <a:off x="3944" y="2203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61" name="AutoShape 25"/>
            <p:cNvSpPr>
              <a:spLocks noChangeAspect="1" noChangeArrowheads="1"/>
            </p:cNvSpPr>
            <p:nvPr/>
          </p:nvSpPr>
          <p:spPr bwMode="auto">
            <a:xfrm>
              <a:off x="3700" y="2108"/>
              <a:ext cx="121" cy="115"/>
            </a:xfrm>
            <a:custGeom>
              <a:avLst/>
              <a:gdLst>
                <a:gd name="T0" fmla="*/ 0 w 192088"/>
                <a:gd name="T1" fmla="*/ 0 h 182563"/>
                <a:gd name="T2" fmla="*/ 0 w 192088"/>
                <a:gd name="T3" fmla="*/ 0 h 182563"/>
                <a:gd name="T4" fmla="*/ 0 w 192088"/>
                <a:gd name="T5" fmla="*/ 0 h 182563"/>
                <a:gd name="T6" fmla="*/ 0 w 192088"/>
                <a:gd name="T7" fmla="*/ 0 h 182563"/>
                <a:gd name="T8" fmla="*/ 0 w 192088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8 w 192088"/>
                <a:gd name="T16" fmla="*/ 69850 h 182563"/>
                <a:gd name="T17" fmla="*/ 133350 w 192088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8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7" y="69733"/>
                  </a:lnTo>
                  <a:lnTo>
                    <a:pt x="192088" y="69733"/>
                  </a:lnTo>
                  <a:lnTo>
                    <a:pt x="132729" y="112830"/>
                  </a:lnTo>
                  <a:lnTo>
                    <a:pt x="155403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5674" name="AutoShape 26"/>
            <p:cNvSpPr>
              <a:spLocks noChangeAspect="1" noChangeArrowheads="1"/>
            </p:cNvSpPr>
            <p:nvPr/>
          </p:nvSpPr>
          <p:spPr bwMode="auto">
            <a:xfrm>
              <a:off x="3691" y="2759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55675" name="AutoShape 27"/>
            <p:cNvSpPr>
              <a:spLocks noChangeAspect="1" noChangeArrowheads="1"/>
            </p:cNvSpPr>
            <p:nvPr/>
          </p:nvSpPr>
          <p:spPr bwMode="auto">
            <a:xfrm>
              <a:off x="3097" y="222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64" name="AutoShape 28"/>
            <p:cNvSpPr>
              <a:spLocks noChangeAspect="1" noChangeArrowheads="1"/>
            </p:cNvSpPr>
            <p:nvPr/>
          </p:nvSpPr>
          <p:spPr bwMode="auto">
            <a:xfrm>
              <a:off x="3881" y="2517"/>
              <a:ext cx="121" cy="115"/>
            </a:xfrm>
            <a:custGeom>
              <a:avLst/>
              <a:gdLst>
                <a:gd name="T0" fmla="*/ 0 w 192087"/>
                <a:gd name="T1" fmla="*/ 0 h 182562"/>
                <a:gd name="T2" fmla="*/ 0 w 192087"/>
                <a:gd name="T3" fmla="*/ 0 h 182562"/>
                <a:gd name="T4" fmla="*/ 0 w 192087"/>
                <a:gd name="T5" fmla="*/ 0 h 182562"/>
                <a:gd name="T6" fmla="*/ 0 w 192087"/>
                <a:gd name="T7" fmla="*/ 0 h 182562"/>
                <a:gd name="T8" fmla="*/ 0 w 192087"/>
                <a:gd name="T9" fmla="*/ 0 h 18256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7 w 192087"/>
                <a:gd name="T16" fmla="*/ 69850 h 182562"/>
                <a:gd name="T17" fmla="*/ 133350 w 192087"/>
                <a:gd name="T18" fmla="*/ 139700 h 182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7" h="182562">
                  <a:moveTo>
                    <a:pt x="0" y="69732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6" y="69733"/>
                  </a:lnTo>
                  <a:lnTo>
                    <a:pt x="192087" y="69732"/>
                  </a:lnTo>
                  <a:lnTo>
                    <a:pt x="132728" y="112829"/>
                  </a:lnTo>
                  <a:lnTo>
                    <a:pt x="155402" y="182561"/>
                  </a:lnTo>
                  <a:lnTo>
                    <a:pt x="96044" y="139464"/>
                  </a:lnTo>
                  <a:lnTo>
                    <a:pt x="36685" y="182561"/>
                  </a:lnTo>
                  <a:lnTo>
                    <a:pt x="59359" y="11282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AutoShape 29"/>
            <p:cNvSpPr>
              <a:spLocks noChangeAspect="1" noChangeArrowheads="1"/>
            </p:cNvSpPr>
            <p:nvPr/>
          </p:nvSpPr>
          <p:spPr bwMode="auto">
            <a:xfrm>
              <a:off x="3936" y="2097"/>
              <a:ext cx="121" cy="115"/>
            </a:xfrm>
            <a:custGeom>
              <a:avLst/>
              <a:gdLst>
                <a:gd name="T0" fmla="*/ 0 w 192088"/>
                <a:gd name="T1" fmla="*/ 0 h 182563"/>
                <a:gd name="T2" fmla="*/ 0 w 192088"/>
                <a:gd name="T3" fmla="*/ 0 h 182563"/>
                <a:gd name="T4" fmla="*/ 0 w 192088"/>
                <a:gd name="T5" fmla="*/ 0 h 182563"/>
                <a:gd name="T6" fmla="*/ 0 w 192088"/>
                <a:gd name="T7" fmla="*/ 0 h 182563"/>
                <a:gd name="T8" fmla="*/ 0 w 192088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8 w 192088"/>
                <a:gd name="T16" fmla="*/ 69850 h 182563"/>
                <a:gd name="T17" fmla="*/ 133350 w 192088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8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7" y="69733"/>
                  </a:lnTo>
                  <a:lnTo>
                    <a:pt x="192088" y="69733"/>
                  </a:lnTo>
                  <a:lnTo>
                    <a:pt x="132729" y="112830"/>
                  </a:lnTo>
                  <a:lnTo>
                    <a:pt x="155403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AutoShape 30"/>
            <p:cNvSpPr>
              <a:spLocks noChangeAspect="1" noChangeArrowheads="1"/>
            </p:cNvSpPr>
            <p:nvPr/>
          </p:nvSpPr>
          <p:spPr bwMode="auto">
            <a:xfrm>
              <a:off x="3944" y="2100"/>
              <a:ext cx="121" cy="115"/>
            </a:xfrm>
            <a:custGeom>
              <a:avLst/>
              <a:gdLst>
                <a:gd name="T0" fmla="*/ 0 w 192088"/>
                <a:gd name="T1" fmla="*/ 0 h 182563"/>
                <a:gd name="T2" fmla="*/ 0 w 192088"/>
                <a:gd name="T3" fmla="*/ 0 h 182563"/>
                <a:gd name="T4" fmla="*/ 0 w 192088"/>
                <a:gd name="T5" fmla="*/ 0 h 182563"/>
                <a:gd name="T6" fmla="*/ 0 w 192088"/>
                <a:gd name="T7" fmla="*/ 0 h 182563"/>
                <a:gd name="T8" fmla="*/ 0 w 192088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8 w 192088"/>
                <a:gd name="T16" fmla="*/ 69850 h 182563"/>
                <a:gd name="T17" fmla="*/ 133350 w 192088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8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7" y="69733"/>
                  </a:lnTo>
                  <a:lnTo>
                    <a:pt x="192088" y="69733"/>
                  </a:lnTo>
                  <a:lnTo>
                    <a:pt x="132729" y="112830"/>
                  </a:lnTo>
                  <a:lnTo>
                    <a:pt x="155403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Text Box 32"/>
            <p:cNvSpPr txBox="1">
              <a:spLocks noChangeArrowheads="1"/>
            </p:cNvSpPr>
            <p:nvPr/>
          </p:nvSpPr>
          <p:spPr bwMode="auto">
            <a:xfrm>
              <a:off x="110" y="0"/>
              <a:ext cx="34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ormata LightCondensed" charset="0"/>
                </a:rPr>
                <a:t>Clinical Sites in HIV and RCC Studies </a:t>
              </a:r>
            </a:p>
            <a:p>
              <a:pPr eaLnBrk="1" hangingPunct="1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ormata LightCondensed" charset="0"/>
                </a:rPr>
                <a:t>16 States and 4 Canadian Provinces</a:t>
              </a:r>
            </a:p>
          </p:txBody>
        </p:sp>
        <p:sp>
          <p:nvSpPr>
            <p:cNvPr id="2" name="AutoShape 18"/>
            <p:cNvSpPr>
              <a:spLocks noChangeAspect="1" noChangeArrowheads="1"/>
            </p:cNvSpPr>
            <p:nvPr/>
          </p:nvSpPr>
          <p:spPr bwMode="auto">
            <a:xfrm>
              <a:off x="3494" y="2749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" name="AutoShape 28"/>
            <p:cNvSpPr>
              <a:spLocks noChangeAspect="1" noChangeArrowheads="1"/>
            </p:cNvSpPr>
            <p:nvPr/>
          </p:nvSpPr>
          <p:spPr bwMode="auto">
            <a:xfrm>
              <a:off x="4013" y="240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" name="AutoShape 26"/>
            <p:cNvSpPr>
              <a:spLocks noChangeAspect="1" noChangeArrowheads="1"/>
            </p:cNvSpPr>
            <p:nvPr/>
          </p:nvSpPr>
          <p:spPr bwMode="auto">
            <a:xfrm>
              <a:off x="3851" y="2612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" name="AutoShape 26"/>
            <p:cNvSpPr>
              <a:spLocks noChangeAspect="1" noChangeArrowheads="1"/>
            </p:cNvSpPr>
            <p:nvPr/>
          </p:nvSpPr>
          <p:spPr bwMode="auto">
            <a:xfrm>
              <a:off x="1934" y="2248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AutoShape 28"/>
            <p:cNvSpPr>
              <a:spLocks noChangeAspect="1" noChangeArrowheads="1"/>
            </p:cNvSpPr>
            <p:nvPr/>
          </p:nvSpPr>
          <p:spPr bwMode="auto">
            <a:xfrm>
              <a:off x="3810" y="2359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AutoShape 10"/>
            <p:cNvSpPr>
              <a:spLocks noChangeAspect="1" noChangeArrowheads="1"/>
            </p:cNvSpPr>
            <p:nvPr/>
          </p:nvSpPr>
          <p:spPr bwMode="auto">
            <a:xfrm>
              <a:off x="1958" y="2829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74" name="AutoShape 30"/>
            <p:cNvSpPr>
              <a:spLocks noChangeAspect="1" noChangeArrowheads="1"/>
            </p:cNvSpPr>
            <p:nvPr/>
          </p:nvSpPr>
          <p:spPr bwMode="auto">
            <a:xfrm>
              <a:off x="3995" y="2173"/>
              <a:ext cx="121" cy="115"/>
            </a:xfrm>
            <a:custGeom>
              <a:avLst/>
              <a:gdLst>
                <a:gd name="T0" fmla="*/ 0 w 192088"/>
                <a:gd name="T1" fmla="*/ 0 h 182563"/>
                <a:gd name="T2" fmla="*/ 0 w 192088"/>
                <a:gd name="T3" fmla="*/ 0 h 182563"/>
                <a:gd name="T4" fmla="*/ 0 w 192088"/>
                <a:gd name="T5" fmla="*/ 0 h 182563"/>
                <a:gd name="T6" fmla="*/ 0 w 192088"/>
                <a:gd name="T7" fmla="*/ 0 h 182563"/>
                <a:gd name="T8" fmla="*/ 0 w 192088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8 w 192088"/>
                <a:gd name="T16" fmla="*/ 69850 h 182563"/>
                <a:gd name="T17" fmla="*/ 133350 w 192088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8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7" y="69733"/>
                  </a:lnTo>
                  <a:lnTo>
                    <a:pt x="192088" y="69733"/>
                  </a:lnTo>
                  <a:lnTo>
                    <a:pt x="132729" y="112830"/>
                  </a:lnTo>
                  <a:lnTo>
                    <a:pt x="155403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AutoShape 30"/>
            <p:cNvSpPr>
              <a:spLocks noChangeAspect="1" noChangeArrowheads="1"/>
            </p:cNvSpPr>
            <p:nvPr/>
          </p:nvSpPr>
          <p:spPr bwMode="auto">
            <a:xfrm>
              <a:off x="3775" y="2243"/>
              <a:ext cx="121" cy="115"/>
            </a:xfrm>
            <a:custGeom>
              <a:avLst/>
              <a:gdLst>
                <a:gd name="T0" fmla="*/ 0 w 192088"/>
                <a:gd name="T1" fmla="*/ 0 h 182563"/>
                <a:gd name="T2" fmla="*/ 0 w 192088"/>
                <a:gd name="T3" fmla="*/ 0 h 182563"/>
                <a:gd name="T4" fmla="*/ 0 w 192088"/>
                <a:gd name="T5" fmla="*/ 0 h 182563"/>
                <a:gd name="T6" fmla="*/ 0 w 192088"/>
                <a:gd name="T7" fmla="*/ 0 h 182563"/>
                <a:gd name="T8" fmla="*/ 0 w 192088"/>
                <a:gd name="T9" fmla="*/ 0 h 182563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8 w 192088"/>
                <a:gd name="T16" fmla="*/ 69850 h 182563"/>
                <a:gd name="T17" fmla="*/ 133350 w 192088"/>
                <a:gd name="T18" fmla="*/ 139700 h 182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8" h="182563">
                  <a:moveTo>
                    <a:pt x="0" y="69733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7" y="69733"/>
                  </a:lnTo>
                  <a:lnTo>
                    <a:pt x="192088" y="69733"/>
                  </a:lnTo>
                  <a:lnTo>
                    <a:pt x="132729" y="112830"/>
                  </a:lnTo>
                  <a:lnTo>
                    <a:pt x="155403" y="182562"/>
                  </a:lnTo>
                  <a:lnTo>
                    <a:pt x="96044" y="139465"/>
                  </a:lnTo>
                  <a:lnTo>
                    <a:pt x="36685" y="182562"/>
                  </a:lnTo>
                  <a:lnTo>
                    <a:pt x="59359" y="1128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6" name="AutoShape 30"/>
            <p:cNvSpPr>
              <a:spLocks noChangeAspect="1" noChangeArrowheads="1"/>
            </p:cNvSpPr>
            <p:nvPr/>
          </p:nvSpPr>
          <p:spPr bwMode="auto">
            <a:xfrm>
              <a:off x="3770" y="2745"/>
              <a:ext cx="184" cy="175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>
                  <a:latin typeface="Tahoma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177" name="Text Box 32"/>
            <p:cNvSpPr txBox="1">
              <a:spLocks noChangeArrowheads="1"/>
            </p:cNvSpPr>
            <p:nvPr/>
          </p:nvSpPr>
          <p:spPr bwMode="auto">
            <a:xfrm>
              <a:off x="782" y="2079"/>
              <a:ext cx="937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HIV Sites:   </a:t>
              </a:r>
            </a:p>
            <a:p>
              <a:endParaRPr lang="en-US" sz="1400" dirty="0">
                <a:latin typeface="Tahoma" pitchFamily="34" charset="0"/>
              </a:endParaRPr>
            </a:p>
            <a:p>
              <a:r>
                <a:rPr lang="en-US" sz="1400" dirty="0">
                  <a:latin typeface="Tahoma" pitchFamily="34" charset="0"/>
                </a:rPr>
                <a:t>RCC Sites</a:t>
              </a:r>
              <a:r>
                <a:rPr lang="en-US" sz="1400" dirty="0">
                  <a:solidFill>
                    <a:srgbClr val="990000"/>
                  </a:solidFill>
                  <a:latin typeface="Tahoma" pitchFamily="34" charset="0"/>
                </a:rPr>
                <a:t>:</a:t>
              </a:r>
            </a:p>
          </p:txBody>
        </p:sp>
        <p:sp>
          <p:nvSpPr>
            <p:cNvPr id="6178" name="AutoShape 21"/>
            <p:cNvSpPr>
              <a:spLocks noChangeAspect="1" noChangeArrowheads="1"/>
            </p:cNvSpPr>
            <p:nvPr/>
          </p:nvSpPr>
          <p:spPr bwMode="auto">
            <a:xfrm>
              <a:off x="1381" y="2114"/>
              <a:ext cx="121" cy="115"/>
            </a:xfrm>
            <a:custGeom>
              <a:avLst/>
              <a:gdLst>
                <a:gd name="T0" fmla="*/ 0 w 192087"/>
                <a:gd name="T1" fmla="*/ 0 h 182562"/>
                <a:gd name="T2" fmla="*/ 0 w 192087"/>
                <a:gd name="T3" fmla="*/ 0 h 182562"/>
                <a:gd name="T4" fmla="*/ 0 w 192087"/>
                <a:gd name="T5" fmla="*/ 0 h 182562"/>
                <a:gd name="T6" fmla="*/ 0 w 192087"/>
                <a:gd name="T7" fmla="*/ 0 h 182562"/>
                <a:gd name="T8" fmla="*/ 0 w 192087"/>
                <a:gd name="T9" fmla="*/ 0 h 182562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58737 w 192087"/>
                <a:gd name="T16" fmla="*/ 69850 h 182562"/>
                <a:gd name="T17" fmla="*/ 133350 w 192087"/>
                <a:gd name="T18" fmla="*/ 139700 h 182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87" h="182562">
                  <a:moveTo>
                    <a:pt x="0" y="69732"/>
                  </a:moveTo>
                  <a:lnTo>
                    <a:pt x="73371" y="69733"/>
                  </a:lnTo>
                  <a:lnTo>
                    <a:pt x="96044" y="0"/>
                  </a:lnTo>
                  <a:lnTo>
                    <a:pt x="118716" y="69733"/>
                  </a:lnTo>
                  <a:lnTo>
                    <a:pt x="192087" y="69732"/>
                  </a:lnTo>
                  <a:lnTo>
                    <a:pt x="132728" y="112829"/>
                  </a:lnTo>
                  <a:lnTo>
                    <a:pt x="155402" y="182561"/>
                  </a:lnTo>
                  <a:lnTo>
                    <a:pt x="96044" y="139464"/>
                  </a:lnTo>
                  <a:lnTo>
                    <a:pt x="36685" y="182561"/>
                  </a:lnTo>
                  <a:lnTo>
                    <a:pt x="59359" y="11282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7"/>
            <p:cNvSpPr>
              <a:spLocks noChangeAspect="1" noChangeArrowheads="1"/>
            </p:cNvSpPr>
            <p:nvPr/>
          </p:nvSpPr>
          <p:spPr bwMode="auto">
            <a:xfrm>
              <a:off x="1390" y="2375"/>
              <a:ext cx="121" cy="11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80" name="Rectangle 35"/>
            <p:cNvSpPr>
              <a:spLocks noChangeArrowheads="1"/>
            </p:cNvSpPr>
            <p:nvPr/>
          </p:nvSpPr>
          <p:spPr bwMode="auto">
            <a:xfrm>
              <a:off x="816" y="2057"/>
              <a:ext cx="798" cy="552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Argos Therapeutics is an immunotherapy company developing new treatments for cancer, infectious and autoimmune diseases, and transplantation rejection.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0292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Object 63"/>
          <p:cNvGraphicFramePr>
            <a:graphicFrameLocks noChangeAspect="1"/>
          </p:cNvGraphicFramePr>
          <p:nvPr/>
        </p:nvGraphicFramePr>
        <p:xfrm>
          <a:off x="1189038" y="1108075"/>
          <a:ext cx="7691437" cy="4276725"/>
        </p:xfrm>
        <a:graphic>
          <a:graphicData uri="http://schemas.openxmlformats.org/presentationml/2006/ole">
            <p:oleObj spid="_x0000_s1026" name="Chart" r:id="rId3" imgW="7688660" imgH="4274720" progId="Excel.Sheet.8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3978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6" rIns="91291" bIns="45646" anchor="ctr"/>
          <a:lstStyle/>
          <a:p>
            <a:pPr eaLnBrk="1" hangingPunct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ormata MediumCondensed" charset="0"/>
              </a:rPr>
              <a:t>Doses Delivered by Year for All Clinical Studies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36738" y="5495925"/>
            <a:ext cx="5407025" cy="7207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>
              <a:latin typeface="Formata MediumCondensed" charset="0"/>
            </a:endParaRPr>
          </a:p>
          <a:p>
            <a:pPr algn="ctr"/>
            <a:endParaRPr lang="en-US" sz="2000" b="1">
              <a:latin typeface="Formata MediumCondensed" charset="0"/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2311400" y="5619750"/>
            <a:ext cx="4618821" cy="4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7588" eaLnBrk="1" hangingPunct="1"/>
            <a:r>
              <a:rPr lang="en-US" sz="2200" b="1" dirty="0">
                <a:latin typeface="Arial" pitchFamily="34" charset="0"/>
              </a:rPr>
              <a:t>Cumulative Doses delivered: </a:t>
            </a:r>
            <a:r>
              <a:rPr lang="en-US" sz="2200" b="1" dirty="0" smtClean="0">
                <a:latin typeface="Arial" pitchFamily="34" charset="0"/>
              </a:rPr>
              <a:t>650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Manufacturing Consistency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81000" y="1752600"/>
          <a:ext cx="8458199" cy="246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737"/>
                <a:gridCol w="1960154"/>
                <a:gridCol w="1960154"/>
                <a:gridCol w="1960154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RCC </a:t>
                      </a:r>
                    </a:p>
                    <a:p>
                      <a:pPr algn="ctr"/>
                      <a:r>
                        <a:rPr lang="en-US" dirty="0" smtClean="0"/>
                        <a:t>(N=31)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HIV </a:t>
                      </a:r>
                    </a:p>
                    <a:p>
                      <a:pPr algn="ctr"/>
                      <a:r>
                        <a:rPr lang="en-US" dirty="0" smtClean="0"/>
                        <a:t>(N=31)</a:t>
                      </a:r>
                      <a:endParaRPr lang="en-US" dirty="0"/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±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 ± 7</a:t>
                      </a:r>
                      <a:endParaRPr lang="en-US" dirty="0"/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Thaw </a:t>
                      </a:r>
                    </a:p>
                    <a:p>
                      <a:pPr algn="ctr"/>
                      <a:r>
                        <a:rPr lang="en-US" dirty="0" smtClean="0"/>
                        <a:t>Total Viable Cells/Dose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1.3 ± 0.2 x 10</a:t>
                      </a:r>
                      <a:r>
                        <a:rPr lang="en-US" baseline="30000" dirty="0" smtClean="0"/>
                        <a:t>7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1.3 ± 0.2 x 10</a:t>
                      </a:r>
                      <a:r>
                        <a:rPr lang="en-US" baseline="30000" dirty="0" smtClean="0"/>
                        <a:t>7</a:t>
                      </a:r>
                      <a:endParaRPr lang="en-US" baseline="0" dirty="0"/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Thaw Viability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70%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82% ± 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 ± 6%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Clinical Manufacturing Consistency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143000" y="1524000"/>
          <a:ext cx="7239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63" y="733425"/>
            <a:ext cx="8516937" cy="1009650"/>
          </a:xfrm>
        </p:spPr>
        <p:txBody>
          <a:bodyPr lIns="91354" tIns="45678" rIns="91354" bIns="45678"/>
          <a:lstStyle/>
          <a:p>
            <a:pPr eaLnBrk="1" hangingPunct="1"/>
            <a:r>
              <a:rPr lang="en-US" dirty="0" smtClean="0"/>
              <a:t>Commercialization Challenges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36725"/>
            <a:ext cx="7772400" cy="2849563"/>
          </a:xfrm>
        </p:spPr>
        <p:txBody>
          <a:bodyPr lIns="91354" tIns="45678" rIns="91354" bIns="45678">
            <a:normAutofit lnSpcReduction="10000"/>
          </a:bodyPr>
          <a:lstStyle/>
          <a:p>
            <a:pPr eaLnBrk="1" hangingPunct="1">
              <a:lnSpc>
                <a:spcPct val="100000"/>
              </a:lnSpc>
              <a:spcAft>
                <a:spcPct val="50000"/>
              </a:spcAft>
            </a:pPr>
            <a:r>
              <a:rPr lang="en-US" sz="2400" dirty="0" smtClean="0"/>
              <a:t>Throughput (scale out) instead of scale up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/>
              <a:t>Equipment turnover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/>
              <a:t>Cleaning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/>
              <a:t>Traceability</a:t>
            </a:r>
          </a:p>
          <a:p>
            <a:pPr eaLnBrk="1" hangingPunct="1">
              <a:spcAft>
                <a:spcPct val="50000"/>
              </a:spcAft>
            </a:pPr>
            <a:r>
              <a:rPr lang="en-US" sz="2400" dirty="0" smtClean="0"/>
              <a:t>Batch release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F9FE-B36B-458B-BD62-D3A2A53034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Process Development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 clinical processing amenable to automation</a:t>
            </a:r>
          </a:p>
          <a:p>
            <a:r>
              <a:rPr lang="en-US" dirty="0" smtClean="0"/>
              <a:t>Performed manually with open manipulations in BSCs</a:t>
            </a:r>
          </a:p>
          <a:p>
            <a:r>
              <a:rPr lang="en-US" dirty="0" smtClean="0"/>
              <a:t>Efficient scale out requires automating process using functionally closed disposables to meet the demands of larger clinical trials and commercialization</a:t>
            </a:r>
          </a:p>
          <a:p>
            <a:r>
              <a:rPr lang="en-US" dirty="0" smtClean="0"/>
              <a:t>Automation project initiated to develop commercial processing methods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Arcelis</a:t>
            </a:r>
            <a:r>
              <a:rPr lang="en-US" dirty="0" smtClean="0"/>
              <a:t>™ Automated Processing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Arcelis_Aut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548662"/>
            <a:ext cx="8763000" cy="3785338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Automated Processing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 descr="DSC01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163" y="1449505"/>
            <a:ext cx="3426973" cy="45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ontagu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64095"/>
            <a:ext cx="3733800" cy="455570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Functionally Closed Disposable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3" descr="DSC01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666875"/>
            <a:ext cx="3606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6681788" y="4117975"/>
            <a:ext cx="2462212" cy="406400"/>
          </a:xfrm>
          <a:prstGeom prst="accentCallout2">
            <a:avLst>
              <a:gd name="adj1" fmla="val 28125"/>
              <a:gd name="adj2" fmla="val -3093"/>
              <a:gd name="adj3" fmla="val 28125"/>
              <a:gd name="adj4" fmla="val -19921"/>
              <a:gd name="adj5" fmla="val 206639"/>
              <a:gd name="adj6" fmla="val -37394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Thermal cycler lid inside the thermal cycler boot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6616700" y="5749925"/>
            <a:ext cx="2349500" cy="406400"/>
          </a:xfrm>
          <a:prstGeom prst="accentCallout2">
            <a:avLst>
              <a:gd name="adj1" fmla="val 28125"/>
              <a:gd name="adj2" fmla="val -3245"/>
              <a:gd name="adj3" fmla="val 28125"/>
              <a:gd name="adj4" fmla="val -40745"/>
              <a:gd name="adj5" fmla="val -78907"/>
              <a:gd name="adj6" fmla="val -79931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Sealed tubing for aliquots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50838" y="1406525"/>
            <a:ext cx="8448675" cy="927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00">
              <a:solidFill>
                <a:schemeClr val="accent1"/>
              </a:solidFill>
              <a:latin typeface="Formata LightCondensed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  <a:latin typeface="Formata LightCondensed" charset="0"/>
              </a:rPr>
              <a:t>The equipment interacts with the subject material through the functionally closed disposable.  The equipment itself is never in contact with subject material.</a:t>
            </a:r>
            <a:r>
              <a:rPr lang="en-US" sz="1600">
                <a:solidFill>
                  <a:schemeClr val="accent1"/>
                </a:solidFill>
                <a:latin typeface="Formata LightCondensed" charset="0"/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sz="200">
              <a:solidFill>
                <a:schemeClr val="accent1"/>
              </a:solidFill>
              <a:latin typeface="Formata LightCondensed" charset="0"/>
            </a:endParaRPr>
          </a:p>
          <a:p>
            <a:pPr algn="ctr">
              <a:spcBef>
                <a:spcPct val="50000"/>
              </a:spcBef>
            </a:pPr>
            <a:endParaRPr lang="en-US" sz="200">
              <a:solidFill>
                <a:schemeClr val="accent1"/>
              </a:solidFill>
              <a:latin typeface="Formata LightCondensed" charset="0"/>
            </a:endParaRP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57150" y="5568950"/>
            <a:ext cx="2293938" cy="406400"/>
          </a:xfrm>
          <a:prstGeom prst="accentCallout2">
            <a:avLst>
              <a:gd name="adj1" fmla="val 28125"/>
              <a:gd name="adj2" fmla="val 103324"/>
              <a:gd name="adj3" fmla="val 28125"/>
              <a:gd name="adj4" fmla="val 119032"/>
              <a:gd name="adj5" fmla="val -86329"/>
              <a:gd name="adj6" fmla="val 135431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Disposable vacuum pump head</a:t>
            </a: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0" y="3340100"/>
            <a:ext cx="2428875" cy="406400"/>
          </a:xfrm>
          <a:prstGeom prst="accentCallout2">
            <a:avLst>
              <a:gd name="adj1" fmla="val 28125"/>
              <a:gd name="adj2" fmla="val 103139"/>
              <a:gd name="adj3" fmla="val 28125"/>
              <a:gd name="adj4" fmla="val 130523"/>
              <a:gd name="adj5" fmla="val 189065"/>
              <a:gd name="adj6" fmla="val 159218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Flexible barrier to allow robot arm movement</a:t>
            </a: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6667500" y="2955925"/>
            <a:ext cx="2476500" cy="493712"/>
          </a:xfrm>
          <a:prstGeom prst="accentCallout2">
            <a:avLst>
              <a:gd name="adj1" fmla="val 23153"/>
              <a:gd name="adj2" fmla="val -3079"/>
              <a:gd name="adj3" fmla="val 23153"/>
              <a:gd name="adj4" fmla="val -42181"/>
              <a:gd name="adj5" fmla="val 179102"/>
              <a:gd name="adj6" fmla="val -82949"/>
            </a:avLst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Pipette head attached to robot arm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Automation Results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33400" y="1524000"/>
          <a:ext cx="80771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329"/>
                <a:gridCol w="1251174"/>
                <a:gridCol w="1251174"/>
                <a:gridCol w="1251174"/>
                <a:gridCol w="1251174"/>
                <a:gridCol w="1251174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Target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1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2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3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4</a:t>
                      </a:r>
                      <a:endParaRPr lang="en-US" dirty="0"/>
                    </a:p>
                  </a:txBody>
                  <a:tcPr marL="137160" marR="137160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Doses Filled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6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137160" marR="137160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Cells/Dose (10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± 0.2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 marL="137160" marR="137160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Post-Thaw</a:t>
                      </a:r>
                      <a:r>
                        <a:rPr lang="en-US" baseline="0" dirty="0" smtClean="0"/>
                        <a:t> Viability (%)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≥ 70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marL="137160" marR="137160"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Automation Results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6858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Argos Quick Facts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1313" indent="-341313" defTabSz="912813">
              <a:spcAft>
                <a:spcPct val="80000"/>
              </a:spcAft>
            </a:pPr>
            <a:r>
              <a:rPr lang="en-US" sz="2800" dirty="0" smtClean="0"/>
              <a:t>Based in Durham, North Carolina (Duke spin-out)</a:t>
            </a:r>
          </a:p>
          <a:p>
            <a:pPr marL="341313" indent="-341313" defTabSz="912813">
              <a:spcAft>
                <a:spcPct val="80000"/>
              </a:spcAft>
            </a:pPr>
            <a:r>
              <a:rPr lang="en-US" sz="2800" dirty="0" smtClean="0"/>
              <a:t>Lead programs utilize personalized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cell-based technology platform </a:t>
            </a:r>
            <a:r>
              <a:rPr lang="en-US" sz="2800" dirty="0" smtClean="0">
                <a:solidFill>
                  <a:srgbClr val="C00000"/>
                </a:solidFill>
              </a:rPr>
              <a:t>(“Arcelis</a:t>
            </a:r>
            <a:r>
              <a:rPr lang="en-US" sz="2800" dirty="0" smtClean="0">
                <a:solidFill>
                  <a:srgbClr val="C00000"/>
                </a:solidFill>
                <a:cs typeface="Times New Roman"/>
              </a:rPr>
              <a:t>™</a:t>
            </a:r>
            <a:r>
              <a:rPr lang="en-US" sz="2800" dirty="0" smtClean="0">
                <a:solidFill>
                  <a:srgbClr val="C00000"/>
                </a:solidFill>
              </a:rPr>
              <a:t>”)</a:t>
            </a:r>
          </a:p>
          <a:p>
            <a:pPr marL="341313" indent="-341313" defTabSz="912813">
              <a:spcAft>
                <a:spcPct val="80000"/>
              </a:spcAft>
            </a:pPr>
            <a:r>
              <a:rPr lang="en-US" sz="2800" dirty="0" smtClean="0"/>
              <a:t>Licensing deals and NIH contract have resulted in over $110M in non-dilutive cash</a:t>
            </a:r>
          </a:p>
          <a:p>
            <a:pPr marL="341313" indent="-341313" defTabSz="912813">
              <a:spcAft>
                <a:spcPct val="80000"/>
              </a:spcAft>
            </a:pPr>
            <a:r>
              <a:rPr lang="en-US" sz="2800" dirty="0" smtClean="0"/>
              <a:t>3 person mgmt team has combined 22 yrs with Argos</a:t>
            </a:r>
          </a:p>
          <a:p>
            <a:pPr marL="341313" indent="-341313" defTabSz="912813">
              <a:spcAft>
                <a:spcPct val="80000"/>
              </a:spcAft>
            </a:pPr>
            <a:r>
              <a:rPr lang="en-US" sz="2800" dirty="0" smtClean="0"/>
              <a:t>Strong syndicate: TVM Capital, </a:t>
            </a:r>
            <a:r>
              <a:rPr lang="en-US" sz="2800" dirty="0" err="1" smtClean="0"/>
              <a:t>Forbion</a:t>
            </a:r>
            <a:r>
              <a:rPr lang="en-US" sz="2800" dirty="0" smtClean="0"/>
              <a:t> Capital, </a:t>
            </a:r>
            <a:r>
              <a:rPr lang="en-US" sz="2800" dirty="0" err="1" smtClean="0"/>
              <a:t>Lumira</a:t>
            </a:r>
            <a:r>
              <a:rPr lang="en-US" sz="2800" dirty="0" smtClean="0"/>
              <a:t> Capital, </a:t>
            </a:r>
            <a:r>
              <a:rPr lang="en-US" sz="2800" dirty="0" err="1" smtClean="0"/>
              <a:t>Intersouth</a:t>
            </a:r>
            <a:r>
              <a:rPr lang="en-US" sz="2800" dirty="0" smtClean="0"/>
              <a:t> Partners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Cellular Therapy Approved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Dendreon’s</a:t>
            </a:r>
            <a:r>
              <a:rPr lang="en-US" dirty="0" smtClean="0"/>
              <a:t> product </a:t>
            </a:r>
            <a:r>
              <a:rPr lang="en-US" dirty="0" err="1" smtClean="0"/>
              <a:t>Provenge</a:t>
            </a:r>
            <a:r>
              <a:rPr lang="en-US" dirty="0" smtClean="0"/>
              <a:t> was approved by the FDA for the treatment of prostate cancer in May 2010</a:t>
            </a:r>
          </a:p>
          <a:p>
            <a:r>
              <a:rPr lang="en-US" dirty="0" smtClean="0"/>
              <a:t>First in class approval for an </a:t>
            </a:r>
            <a:r>
              <a:rPr lang="en-US" dirty="0" err="1" smtClean="0"/>
              <a:t>autologous</a:t>
            </a:r>
            <a:r>
              <a:rPr lang="en-US" dirty="0" smtClean="0"/>
              <a:t> cellular therapy in the US</a:t>
            </a:r>
          </a:p>
          <a:p>
            <a:r>
              <a:rPr lang="en-US" dirty="0" smtClean="0"/>
              <a:t>Demonstrates the potential of </a:t>
            </a:r>
            <a:r>
              <a:rPr lang="en-US" dirty="0" err="1" smtClean="0"/>
              <a:t>autologous</a:t>
            </a:r>
            <a:r>
              <a:rPr lang="en-US" dirty="0" smtClean="0"/>
              <a:t> cellular therapies in oncology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dirty="0" smtClean="0"/>
              <a:t>Arcelis vs. </a:t>
            </a:r>
            <a:r>
              <a:rPr lang="en-US" dirty="0" err="1" smtClean="0"/>
              <a:t>Provenge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4552488"/>
              </p:ext>
            </p:extLst>
          </p:nvPr>
        </p:nvGraphicFramePr>
        <p:xfrm>
          <a:off x="609600" y="990600"/>
          <a:ext cx="7924800" cy="5105400"/>
        </p:xfrm>
        <a:graphic>
          <a:graphicData uri="http://schemas.openxmlformats.org/drawingml/2006/table">
            <a:tbl>
              <a:tblPr/>
              <a:tblGrid>
                <a:gridCol w="1879076"/>
                <a:gridCol w="3022862"/>
                <a:gridCol w="3022862"/>
              </a:tblGrid>
              <a:tr h="295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Arcelis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Provenge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Antigen payload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All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tumor antigens </a:t>
                      </a:r>
                      <a:endParaRPr lang="en-US" sz="1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Patient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Calibri"/>
                        </a:rPr>
                        <a:t> specific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Single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antigen</a:t>
                      </a: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May not be applicable to all patients</a:t>
                      </a: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Immunogenicity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Highly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optimized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DCs</a:t>
                      </a:r>
                    </a:p>
                    <a:p>
                      <a:pPr marL="342900" marR="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100% are CD54</a:t>
                      </a:r>
                      <a:r>
                        <a:rPr lang="en-US" sz="1800" baseline="30000" dirty="0" smtClean="0">
                          <a:latin typeface="Calibri"/>
                          <a:ea typeface="Calibri"/>
                          <a:cs typeface="Calibri"/>
                        </a:rPr>
                        <a:t>+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 cells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Poorly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characterized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Only a fraction are CD54+ cells (FDA potency marker)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Applicability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Any cancer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Prostate cancer</a:t>
                      </a: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Manufacturing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1 production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run =  20 doses (5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Calibri"/>
                        </a:rPr>
                        <a:t> yrs treatment)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Long-term stability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(can freeze)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Automated,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closed system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Single facility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 production run = 1 dose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Limited stability (cannot freeze)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Manual process</a:t>
                      </a:r>
                    </a:p>
                    <a:p>
                      <a:pPr marL="342900" marR="0" lvl="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Multiple facilities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784" marR="6578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88900"/>
            <a:ext cx="7696201" cy="14351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Automated, Closed System Essential for Successful Commercialization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en-A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709678"/>
            <a:ext cx="8102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Allows for competitive pricing in oncology</a:t>
            </a:r>
          </a:p>
          <a:p>
            <a:pPr marL="274320" indent="-274320"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AU" sz="2600" dirty="0" smtClean="0"/>
              <a:t>Ensures consistency and ability to address large markets</a:t>
            </a:r>
          </a:p>
          <a:p>
            <a:pPr marL="274320" indent="-274320"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AU" sz="2600" dirty="0" smtClean="0"/>
              <a:t>Significant reduction in facility and personnel requirements (and expertise)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" y="4419600"/>
            <a:ext cx="7239000" cy="830997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Addresses virtually all concerns raised by skeptics 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Dendreon’s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process/ability to commercialize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Argos is Poised for Success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Arcelis personalized immunotherapy is uniquely suited for maximum efficacy and commercialization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Arcelis manufacturing process has been automated allowing for cost-effective production at commercial scale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Clinical data in metastatic renal cell carcinoma (RCC) show clear efficacy signal and support moving into late stage clinical studies</a:t>
            </a:r>
          </a:p>
          <a:p>
            <a:pPr>
              <a:spcAft>
                <a:spcPts val="600"/>
              </a:spcAft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Immunotherapy Company with Oncology Focus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66800" y="1668449"/>
            <a:ext cx="7452309" cy="3361298"/>
            <a:chOff x="1066800" y="1668449"/>
            <a:chExt cx="7452309" cy="3361298"/>
          </a:xfrm>
        </p:grpSpPr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1066800" y="1668449"/>
              <a:ext cx="7452309" cy="3361298"/>
              <a:chOff x="671" y="4466"/>
              <a:chExt cx="9265" cy="4177"/>
            </a:xfrm>
          </p:grpSpPr>
          <p:sp>
            <p:nvSpPr>
              <p:cNvPr id="1027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016" y="4466"/>
                <a:ext cx="7920" cy="220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671" y="4571"/>
                <a:ext cx="3209" cy="4072"/>
              </a:xfrm>
              <a:prstGeom prst="roundRect">
                <a:avLst>
                  <a:gd name="adj" fmla="val 6259"/>
                </a:avLst>
              </a:prstGeom>
              <a:solidFill>
                <a:srgbClr val="DDDDD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7484" y="4553"/>
                <a:ext cx="1188" cy="4079"/>
              </a:xfrm>
              <a:prstGeom prst="roundRect">
                <a:avLst>
                  <a:gd name="adj" fmla="val 6259"/>
                </a:avLst>
              </a:prstGeom>
              <a:solidFill>
                <a:srgbClr val="F8F8F8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Phase 2b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>
                <a:off x="6286" y="4553"/>
                <a:ext cx="1187" cy="4079"/>
              </a:xfrm>
              <a:prstGeom prst="roundRect">
                <a:avLst>
                  <a:gd name="adj" fmla="val 6259"/>
                </a:avLst>
              </a:prstGeom>
              <a:solidFill>
                <a:srgbClr val="F8F8F8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Phase 2a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8683" y="4553"/>
                <a:ext cx="1187" cy="4079"/>
              </a:xfrm>
              <a:prstGeom prst="roundRect">
                <a:avLst>
                  <a:gd name="adj" fmla="val 6259"/>
                </a:avLst>
              </a:prstGeom>
              <a:solidFill>
                <a:srgbClr val="F8F8F8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Phase 3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3890" y="4553"/>
                <a:ext cx="1186" cy="4079"/>
              </a:xfrm>
              <a:prstGeom prst="roundRect">
                <a:avLst>
                  <a:gd name="adj" fmla="val 6259"/>
                </a:avLst>
              </a:prstGeom>
              <a:solidFill>
                <a:srgbClr val="F8F8F8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pitchFamily="34" charset="0"/>
                  </a:rPr>
                  <a:t>Preclinical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5087" y="4553"/>
                <a:ext cx="1188" cy="4079"/>
              </a:xfrm>
              <a:prstGeom prst="roundRect">
                <a:avLst>
                  <a:gd name="adj" fmla="val 6259"/>
                </a:avLst>
              </a:prstGeom>
              <a:solidFill>
                <a:srgbClr val="F8F8F8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0" tIns="48942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Phase 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3892" y="5612"/>
                <a:ext cx="3303" cy="369"/>
              </a:xfrm>
              <a:prstGeom prst="homePlate">
                <a:avLst>
                  <a:gd name="adj" fmla="val 4824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horz" wrap="square" lIns="29365" tIns="16633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RCC</a:t>
                </a:r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3892" y="6831"/>
                <a:ext cx="3889" cy="367"/>
              </a:xfrm>
              <a:prstGeom prst="homePlate">
                <a:avLst>
                  <a:gd name="adj" fmla="val 4850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29365" tIns="16633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HIV</a:t>
                </a:r>
              </a:p>
            </p:txBody>
          </p:sp>
        </p:grp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657600" y="4080955"/>
              <a:ext cx="1524000" cy="296940"/>
            </a:xfrm>
            <a:prstGeom prst="homePlate">
              <a:avLst>
                <a:gd name="adj" fmla="val 48242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29365" tIns="16633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SLE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3657600" y="4493850"/>
              <a:ext cx="762000" cy="296849"/>
            </a:xfrm>
            <a:prstGeom prst="homePlate">
              <a:avLst>
                <a:gd name="adj" fmla="val 48242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29365" tIns="16633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Transplant/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IBD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1066800" y="1752601"/>
              <a:ext cx="2581161" cy="381000"/>
            </a:xfrm>
            <a:prstGeom prst="roundRect">
              <a:avLst>
                <a:gd name="adj" fmla="val 43804"/>
              </a:avLst>
            </a:pr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48942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Programs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6800" y="3200400"/>
              <a:ext cx="2590800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4028699"/>
              <a:ext cx="2411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rgbClr val="000000"/>
                  </a:solidFill>
                  <a:cs typeface="Arial" pitchFamily="34" charset="0"/>
                </a:rPr>
                <a:t>AGS-009 (Anti-IFN-</a:t>
              </a:r>
              <a:r>
                <a:rPr lang="el-GR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α</a:t>
              </a:r>
              <a:r>
                <a:rPr lang="pt-BR" sz="1600" b="1" dirty="0" smtClean="0">
                  <a:solidFill>
                    <a:srgbClr val="000000"/>
                  </a:solidFill>
                  <a:cs typeface="Arial" pitchFamily="34" charset="0"/>
                </a:rPr>
                <a:t> mAb)</a:t>
              </a:r>
            </a:p>
            <a:p>
              <a:pPr lvl="0"/>
              <a:endParaRPr lang="pt-BR" sz="1600" b="1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213360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2000" b="1" dirty="0" smtClean="0">
                  <a:solidFill>
                    <a:srgbClr val="000000"/>
                  </a:solidFill>
                  <a:cs typeface="Arial" pitchFamily="34" charset="0"/>
                </a:rPr>
                <a:t>Arcelis Oncology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000" y="3571499"/>
              <a:ext cx="20295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600" b="1" dirty="0" smtClean="0">
                  <a:solidFill>
                    <a:srgbClr val="000000"/>
                  </a:solidFill>
                  <a:cs typeface="Arial" pitchFamily="34" charset="0"/>
                </a:rPr>
                <a:t>Arcelis HIV: AGS-004*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3304" y="2514600"/>
              <a:ext cx="1090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2000" b="1" dirty="0" smtClean="0">
                  <a:solidFill>
                    <a:srgbClr val="C00000"/>
                  </a:solidFill>
                  <a:cs typeface="Arial" pitchFamily="34" charset="0"/>
                </a:rPr>
                <a:t>AGS-003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3278367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pt-BR" sz="1600" b="1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3304" y="4462046"/>
              <a:ext cx="713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600" b="1" dirty="0" smtClean="0">
                  <a:solidFill>
                    <a:srgbClr val="000000"/>
                  </a:solidFill>
                  <a:cs typeface="Arial" pitchFamily="34" charset="0"/>
                </a:rPr>
                <a:t>sCD83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14401" y="5638800"/>
            <a:ext cx="7543800" cy="430887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programs derived from our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dendritic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cell biology research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029200"/>
            <a:ext cx="174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Fully funded by NIH</a:t>
            </a: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036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Arcelis</a:t>
            </a:r>
            <a:r>
              <a:rPr lang="en-US" dirty="0" smtClean="0">
                <a:cs typeface="Times New Roman"/>
              </a:rPr>
              <a:t>™</a:t>
            </a:r>
            <a:r>
              <a:rPr lang="en-US" dirty="0" smtClean="0"/>
              <a:t> Core Technology (AGS-003)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371600" y="2286000"/>
            <a:ext cx="6019800" cy="3124200"/>
          </a:xfrm>
          <a:ln>
            <a:noFill/>
          </a:ln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Most Powerful Antigen Presenting Platform</a:t>
            </a:r>
          </a:p>
          <a:p>
            <a:pPr lvl="1"/>
            <a:r>
              <a:rPr lang="en-US" sz="2000" dirty="0" smtClean="0"/>
              <a:t>Proprietary </a:t>
            </a:r>
            <a:r>
              <a:rPr lang="en-US" sz="2000" dirty="0" err="1" smtClean="0"/>
              <a:t>monocyte</a:t>
            </a:r>
            <a:r>
              <a:rPr lang="en-US" sz="2000" dirty="0" smtClean="0"/>
              <a:t>-derived </a:t>
            </a:r>
            <a:r>
              <a:rPr lang="en-US" sz="2000" dirty="0" err="1" smtClean="0"/>
              <a:t>dendritic</a:t>
            </a:r>
            <a:r>
              <a:rPr lang="en-US" sz="2000" dirty="0" smtClean="0"/>
              <a:t> cells (DCs)</a:t>
            </a:r>
          </a:p>
          <a:p>
            <a:pPr lvl="2"/>
            <a:r>
              <a:rPr lang="en-US" dirty="0" smtClean="0"/>
              <a:t>Patient-specific</a:t>
            </a:r>
          </a:p>
          <a:p>
            <a:endParaRPr lang="en-US" sz="2000" dirty="0" smtClean="0"/>
          </a:p>
          <a:p>
            <a:r>
              <a:rPr lang="en-US" sz="2000" dirty="0" smtClean="0"/>
              <a:t>Most Effective Antigen Platform</a:t>
            </a:r>
          </a:p>
          <a:p>
            <a:pPr lvl="1"/>
            <a:r>
              <a:rPr lang="en-US" sz="2000" dirty="0" smtClean="0"/>
              <a:t>Amplified total tumor mRNA</a:t>
            </a:r>
          </a:p>
          <a:p>
            <a:pPr lvl="2"/>
            <a:r>
              <a:rPr lang="en-US" dirty="0" smtClean="0"/>
              <a:t>Patient-specific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30108" y="1476121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Autologous</a:t>
            </a:r>
            <a:r>
              <a:rPr lang="en-US" sz="2400" dirty="0" smtClean="0"/>
              <a:t> </a:t>
            </a:r>
            <a:r>
              <a:rPr lang="en-US" sz="2400" dirty="0" err="1" smtClean="0"/>
              <a:t>monocyte</a:t>
            </a:r>
            <a:r>
              <a:rPr lang="en-US" sz="2400" dirty="0" smtClean="0"/>
              <a:t>-derived </a:t>
            </a:r>
            <a:r>
              <a:rPr lang="en-US" sz="2400" dirty="0" err="1" smtClean="0"/>
              <a:t>dendritic</a:t>
            </a:r>
            <a:r>
              <a:rPr lang="en-US" sz="2400" dirty="0" smtClean="0"/>
              <a:t> cells </a:t>
            </a:r>
            <a:r>
              <a:rPr lang="en-US" sz="2400" dirty="0" err="1" smtClean="0"/>
              <a:t>electroporated</a:t>
            </a:r>
            <a:r>
              <a:rPr lang="en-US" sz="2400" dirty="0" smtClean="0"/>
              <a:t> with total amplified </a:t>
            </a:r>
            <a:r>
              <a:rPr lang="en-US" sz="2400" dirty="0" err="1" smtClean="0"/>
              <a:t>autologous</a:t>
            </a:r>
            <a:r>
              <a:rPr lang="en-US" sz="2400" dirty="0" smtClean="0"/>
              <a:t> RCC RNA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6400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product is perfectly matched to each patient’s unique tumor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CONFIDENTIAL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rcelis_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52840" cy="365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329535"/>
            <a:ext cx="7391400" cy="4616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Manual process is robust (&gt;100 patients and 650 doses)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10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Arcelis Platform Overview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Monocyte</a:t>
            </a:r>
            <a:r>
              <a:rPr lang="en-US" dirty="0" smtClean="0"/>
              <a:t>-Derived DCs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82468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Easily harvested from whole blood   </a:t>
            </a:r>
          </a:p>
          <a:p>
            <a:r>
              <a:rPr lang="en-US" dirty="0" smtClean="0"/>
              <a:t>Easily </a:t>
            </a:r>
            <a:r>
              <a:rPr lang="en-US" dirty="0" err="1" smtClean="0"/>
              <a:t>cryopreserved</a:t>
            </a:r>
            <a:r>
              <a:rPr lang="en-US" dirty="0" smtClean="0"/>
              <a:t> for multiple dosing from a single production run</a:t>
            </a:r>
          </a:p>
          <a:p>
            <a:r>
              <a:rPr lang="en-US" dirty="0" smtClean="0"/>
              <a:t>Excellent clinical safety record based on numerous academic and corporate clinical trials</a:t>
            </a:r>
          </a:p>
          <a:p>
            <a:r>
              <a:rPr lang="en-US" dirty="0" smtClean="0"/>
              <a:t>Optimized for centralized manufacturing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transfection</a:t>
            </a:r>
            <a:r>
              <a:rPr lang="en-US" dirty="0" smtClean="0"/>
              <a:t> efficiency with RNA (unlike DNA)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CONFIDENTIAL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Amplified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RNA is translation-competent and generates thousands of proteins when translated </a:t>
            </a:r>
            <a:r>
              <a:rPr lang="en-US" i="1" dirty="0" smtClean="0"/>
              <a:t>in vitro</a:t>
            </a:r>
          </a:p>
          <a:p>
            <a:pPr lvl="2"/>
            <a:r>
              <a:rPr lang="en-US" dirty="0" smtClean="0"/>
              <a:t>Perfect for delivering broad antigen payloads</a:t>
            </a:r>
          </a:p>
          <a:p>
            <a:r>
              <a:rPr lang="en-US" dirty="0" smtClean="0"/>
              <a:t>Amplification preserves the relative ratio of tumor antigens (out of 22,573 genes tested, 93% differed &lt; 1.5-fold from the original tumor)</a:t>
            </a:r>
          </a:p>
          <a:p>
            <a:pPr lvl="2"/>
            <a:r>
              <a:rPr lang="en-US" dirty="0" smtClean="0"/>
              <a:t>Amplified RNA accurately represents the tumor </a:t>
            </a:r>
            <a:r>
              <a:rPr lang="en-US" dirty="0" err="1" smtClean="0"/>
              <a:t>immunome</a:t>
            </a:r>
            <a:endParaRPr lang="en-US" dirty="0" smtClean="0"/>
          </a:p>
          <a:p>
            <a:r>
              <a:rPr lang="en-US" dirty="0" smtClean="0"/>
              <a:t>Compared to peptides, RNA is much more efficient at generating T cell responses </a:t>
            </a:r>
            <a:r>
              <a:rPr lang="en-US" i="1" dirty="0" smtClean="0"/>
              <a:t>in vitro</a:t>
            </a:r>
          </a:p>
          <a:p>
            <a:pPr lvl="2"/>
            <a:r>
              <a:rPr lang="en-US" dirty="0" smtClean="0"/>
              <a:t>RNA enhances DC </a:t>
            </a:r>
            <a:r>
              <a:rPr lang="en-US" dirty="0" err="1" smtClean="0"/>
              <a:t>immunopotency</a:t>
            </a:r>
            <a:r>
              <a:rPr lang="en-US" dirty="0" smtClean="0"/>
              <a:t> via activation of Toll-like receptors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CONFIDENTIAL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 anchor="ctr" anchorCtr="0">
            <a:normAutofit/>
          </a:bodyPr>
          <a:lstStyle/>
          <a:p>
            <a:r>
              <a:rPr lang="en-US" sz="3600" dirty="0" smtClean="0"/>
              <a:t>Optimized </a:t>
            </a:r>
            <a:r>
              <a:rPr lang="en-US" sz="3600" dirty="0" err="1" smtClean="0"/>
              <a:t>Arcelis</a:t>
            </a:r>
            <a:r>
              <a:rPr lang="en-US" sz="3600" dirty="0" smtClean="0"/>
              <a:t> Platform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fld id="{C6F6F9FE-B36B-458B-BD62-D3A2A53034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914608">
              <a:lnSpc>
                <a:spcPts val="2199"/>
              </a:lnSpc>
              <a:spcAft>
                <a:spcPct val="35000"/>
              </a:spcAft>
            </a:pPr>
            <a:r>
              <a:rPr lang="en-US" dirty="0" smtClean="0"/>
              <a:t>Immune monitoring data from initial RCC trial provided opportunity to optimize the process</a:t>
            </a:r>
          </a:p>
          <a:p>
            <a:pPr lvl="1" defTabSz="914608">
              <a:lnSpc>
                <a:spcPts val="2199"/>
              </a:lnSpc>
              <a:spcAft>
                <a:spcPct val="35000"/>
              </a:spcAft>
            </a:pPr>
            <a:r>
              <a:rPr lang="en-US" sz="2200" dirty="0" smtClean="0"/>
              <a:t>Pre-treatment, all patients were completely </a:t>
            </a:r>
            <a:r>
              <a:rPr lang="en-US" sz="2200" dirty="0" err="1" smtClean="0"/>
              <a:t>immunosuppressed</a:t>
            </a:r>
            <a:r>
              <a:rPr lang="en-US" sz="2200" dirty="0" smtClean="0"/>
              <a:t> (no IL-2 or IFN-</a:t>
            </a:r>
            <a:r>
              <a:rPr lang="en-US" sz="2200" dirty="0" smtClean="0">
                <a:latin typeface="Symbol" pitchFamily="18" charset="2"/>
              </a:rPr>
              <a:t>g</a:t>
            </a:r>
            <a:r>
              <a:rPr lang="en-US" sz="2200" dirty="0" smtClean="0"/>
              <a:t> responses)</a:t>
            </a:r>
          </a:p>
          <a:p>
            <a:pPr lvl="1" defTabSz="914608">
              <a:lnSpc>
                <a:spcPts val="2199"/>
              </a:lnSpc>
              <a:spcAft>
                <a:spcPct val="35000"/>
              </a:spcAft>
            </a:pPr>
            <a:r>
              <a:rPr lang="en-US" sz="2200" dirty="0" smtClean="0"/>
              <a:t>Initial </a:t>
            </a:r>
            <a:r>
              <a:rPr lang="en-US" sz="2200" dirty="0" err="1" smtClean="0"/>
              <a:t>Arcelis</a:t>
            </a:r>
            <a:r>
              <a:rPr lang="en-US" sz="2200" dirty="0" smtClean="0"/>
              <a:t> process only restored IL-2 response </a:t>
            </a:r>
            <a:br>
              <a:rPr lang="en-US" sz="2200" dirty="0" smtClean="0"/>
            </a:br>
            <a:r>
              <a:rPr lang="en-US" sz="2200" dirty="0" smtClean="0"/>
              <a:t>(MB-002)</a:t>
            </a:r>
          </a:p>
          <a:p>
            <a:pPr defTabSz="914608">
              <a:lnSpc>
                <a:spcPts val="2233"/>
              </a:lnSpc>
              <a:spcAft>
                <a:spcPct val="25000"/>
              </a:spcAft>
            </a:pPr>
            <a:r>
              <a:rPr lang="en-US" dirty="0" smtClean="0"/>
              <a:t>Developed a superior proprietary process with enhanced </a:t>
            </a:r>
            <a:r>
              <a:rPr lang="en-US" dirty="0" err="1" smtClean="0"/>
              <a:t>immunopotency</a:t>
            </a:r>
            <a:r>
              <a:rPr lang="en-US" dirty="0" smtClean="0"/>
              <a:t> (AGS-003)</a:t>
            </a:r>
          </a:p>
          <a:p>
            <a:pPr marL="548640" lvl="2" indent="-274320" defTabSz="914608">
              <a:spcBef>
                <a:spcPts val="580"/>
              </a:spcBef>
              <a:spcAft>
                <a:spcPct val="35000"/>
              </a:spcAft>
              <a:buClr>
                <a:schemeClr val="accent1"/>
              </a:buClr>
            </a:pPr>
            <a:r>
              <a:rPr lang="en-US" sz="2200" dirty="0" smtClean="0"/>
              <a:t>AGS-003 fully restores immune function: both </a:t>
            </a:r>
            <a:br>
              <a:rPr lang="en-US" sz="2200" dirty="0" smtClean="0"/>
            </a:br>
            <a:r>
              <a:rPr lang="en-US" sz="2200" dirty="0" smtClean="0"/>
              <a:t>IL-2 and IFN-</a:t>
            </a:r>
            <a:r>
              <a:rPr lang="en-US" sz="2200" dirty="0" smtClean="0">
                <a:latin typeface="Symbol" pitchFamily="18" charset="2"/>
              </a:rPr>
              <a:t>g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1935"/>
            <a:ext cx="7696200" cy="4616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Optimized process being tested in combination with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Sutent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os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FBF8EB"/>
      </a:lt2>
      <a:accent1>
        <a:srgbClr val="9B2D1F"/>
      </a:accent1>
      <a:accent2>
        <a:srgbClr val="C3342F"/>
      </a:accent2>
      <a:accent3>
        <a:srgbClr val="A28E6A"/>
      </a:accent3>
      <a:accent4>
        <a:srgbClr val="7D0E07"/>
      </a:accent4>
      <a:accent5>
        <a:srgbClr val="918485"/>
      </a:accent5>
      <a:accent6>
        <a:srgbClr val="DE6B5C"/>
      </a:accent6>
      <a:hlink>
        <a:srgbClr val="8B7B57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7728</TotalTime>
  <Words>1395</Words>
  <Application>Microsoft Office PowerPoint</Application>
  <PresentationFormat>On-screen Show (4:3)</PresentationFormat>
  <Paragraphs>327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Argos</vt:lpstr>
      <vt:lpstr>Chart</vt:lpstr>
      <vt:lpstr>Argos Therapeutics, Inc.</vt:lpstr>
      <vt:lpstr>Argos Therapeutics is an immunotherapy company developing new treatments for cancer, infectious and autoimmune diseases, and transplantation rejection.</vt:lpstr>
      <vt:lpstr>Argos Quick Facts</vt:lpstr>
      <vt:lpstr>Immunotherapy Company with Oncology Focus</vt:lpstr>
      <vt:lpstr>Arcelis™ Core Technology (AGS-003)</vt:lpstr>
      <vt:lpstr>Slide 6</vt:lpstr>
      <vt:lpstr>Benefits of Monocyte-Derived DCs</vt:lpstr>
      <vt:lpstr>Properties of Amplified RNA</vt:lpstr>
      <vt:lpstr>Optimized Arcelis Platform</vt:lpstr>
      <vt:lpstr>Patient by Patient PFS Data for AGS-003 + Sutent Exceeds Expectation for Sutent Alone </vt:lpstr>
      <vt:lpstr>Rationale for HIV Therapeutic Vaccines</vt:lpstr>
      <vt:lpstr>AGS-004 Shows Efficacy in Phase 2a trial in HIV Patients</vt:lpstr>
      <vt:lpstr>HIV Viral Load Reduction</vt:lpstr>
      <vt:lpstr>Slide 14</vt:lpstr>
      <vt:lpstr>Manufacturing Challenges</vt:lpstr>
      <vt:lpstr>Starting Materials</vt:lpstr>
      <vt:lpstr>Processing</vt:lpstr>
      <vt:lpstr>Logistics</vt:lpstr>
      <vt:lpstr>Slide 19</vt:lpstr>
      <vt:lpstr>Slide 20</vt:lpstr>
      <vt:lpstr>Clinical Manufacturing Consistency</vt:lpstr>
      <vt:lpstr>Clinical Manufacturing Consistency</vt:lpstr>
      <vt:lpstr>Commercialization Challenges</vt:lpstr>
      <vt:lpstr>Commercial Process Development</vt:lpstr>
      <vt:lpstr>Arcelis™ Automated Processing </vt:lpstr>
      <vt:lpstr>RNA Automated Processing</vt:lpstr>
      <vt:lpstr>RNA Functionally Closed Disposable</vt:lpstr>
      <vt:lpstr>Cellular Automation Results </vt:lpstr>
      <vt:lpstr>Cellular Automation Results </vt:lpstr>
      <vt:lpstr>First Cellular Therapy Approved</vt:lpstr>
      <vt:lpstr>Arcelis vs. Provenge</vt:lpstr>
      <vt:lpstr>Slide 32</vt:lpstr>
      <vt:lpstr>Argos is Poised for Success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Walker</dc:creator>
  <cp:lastModifiedBy>Tracey Ryan</cp:lastModifiedBy>
  <cp:revision>361</cp:revision>
  <dcterms:created xsi:type="dcterms:W3CDTF">2010-04-27T14:10:27Z</dcterms:created>
  <dcterms:modified xsi:type="dcterms:W3CDTF">2010-10-01T16:39:29Z</dcterms:modified>
</cp:coreProperties>
</file>